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56"/>
  </p:notesMasterIdLst>
  <p:sldIdLst>
    <p:sldId id="258" r:id="rId2"/>
    <p:sldId id="259" r:id="rId3"/>
    <p:sldId id="260" r:id="rId4"/>
    <p:sldId id="261" r:id="rId5"/>
    <p:sldId id="300" r:id="rId6"/>
    <p:sldId id="316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91" r:id="rId16"/>
    <p:sldId id="271" r:id="rId17"/>
    <p:sldId id="272" r:id="rId18"/>
    <p:sldId id="273" r:id="rId19"/>
    <p:sldId id="278" r:id="rId20"/>
    <p:sldId id="292" r:id="rId21"/>
    <p:sldId id="301" r:id="rId22"/>
    <p:sldId id="320" r:id="rId23"/>
    <p:sldId id="295" r:id="rId24"/>
    <p:sldId id="279" r:id="rId25"/>
    <p:sldId id="280" r:id="rId26"/>
    <p:sldId id="281" r:id="rId27"/>
    <p:sldId id="302" r:id="rId28"/>
    <p:sldId id="303" r:id="rId29"/>
    <p:sldId id="304" r:id="rId30"/>
    <p:sldId id="317" r:id="rId31"/>
    <p:sldId id="318" r:id="rId32"/>
    <p:sldId id="319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4" r:id="rId42"/>
    <p:sldId id="282" r:id="rId43"/>
    <p:sldId id="283" r:id="rId44"/>
    <p:sldId id="284" r:id="rId45"/>
    <p:sldId id="293" r:id="rId46"/>
    <p:sldId id="285" r:id="rId47"/>
    <p:sldId id="286" r:id="rId48"/>
    <p:sldId id="299" r:id="rId49"/>
    <p:sldId id="287" r:id="rId50"/>
    <p:sldId id="297" r:id="rId51"/>
    <p:sldId id="315" r:id="rId52"/>
    <p:sldId id="288" r:id="rId53"/>
    <p:sldId id="289" r:id="rId54"/>
    <p:sldId id="290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56" autoAdjust="0"/>
    <p:restoredTop sz="94660"/>
  </p:normalViewPr>
  <p:slideViewPr>
    <p:cSldViewPr>
      <p:cViewPr>
        <p:scale>
          <a:sx n="66" d="100"/>
          <a:sy n="66" d="100"/>
        </p:scale>
        <p:origin x="-2922" y="-10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E9D448-0590-4949-815A-626CF08257EE}" type="datetimeFigureOut">
              <a:rPr lang="en-US" smtClean="0"/>
              <a:pPr/>
              <a:t>8/24/2012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FEB390-337A-4507-9E53-671AA91D8A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33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E6E20-5ABD-478D-98D6-791B8DA97FE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262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E6E20-5ABD-478D-98D6-791B8DA97FE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575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E6E20-5ABD-478D-98D6-791B8DA97FE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9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DFBB0-6CFE-4671-B8BE-710BB15F3BC9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9079-D6D7-44A4-B5B0-47464FBB368D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45830-5C3B-4731-9AD7-690DE8DAA5F5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AF04-EF5F-412C-8623-0998346429B6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0072-8B3B-4F12-B317-92BB15729FC4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E0532-A6E2-4967-8AE8-C69DC3F02652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E3711-C364-4C73-B4A8-72C0A11B9444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E849C-AF3E-48A7-8729-C724250D5BB4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E6CAB-84E4-4011-B107-EDB46785E0BF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654D8-ED84-4FD2-9681-B79DDB18AEE7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D0D88-E502-4C93-8C04-BB3D21395536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A4F60FB3-6432-4A26-85B7-EC33EA63D569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en.wikipedia.org/wiki/File:Waterfall_model.sv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Yahoo!" TargetMode="External"/><Relationship Id="rId3" Type="http://schemas.openxmlformats.org/officeDocument/2006/relationships/hyperlink" Target="http://en.wikipedia.org/wiki/AOL" TargetMode="External"/><Relationship Id="rId7" Type="http://schemas.openxmlformats.org/officeDocument/2006/relationships/hyperlink" Target="http://en.wikipedia.org/wiki/Netvibes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MSN" TargetMode="External"/><Relationship Id="rId5" Type="http://schemas.openxmlformats.org/officeDocument/2006/relationships/hyperlink" Target="http://en.wikipedia.org/wiki/IGoogle" TargetMode="External"/><Relationship Id="rId4" Type="http://schemas.openxmlformats.org/officeDocument/2006/relationships/hyperlink" Target="http://en.wikipedia.org/wiki/Excit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advice.cio.com/remi/two_reasons_why_it_projects_continue_to_fail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file:///E:\Document\5.%20University\Capstone\Old\form_QLSV_SE04.xl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791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91200"/>
            <a:ext cx="9144000" cy="1066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100" y="3856672"/>
            <a:ext cx="90550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OPEN-ONES PROJECT 			MANAGEMENT SYSTEM</a:t>
            </a:r>
            <a:endParaRPr lang="en-US" sz="5400" dirty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62500" y="229591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INSTRUCTOR.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40300" y="598923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LÊ NGỌC THẠCH (MR)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62500" y="1202413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TEAM MEMBERS.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40300" y="16002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NGÔ ĐỨC DUY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40300" y="1933496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MẠNH HOÀNG TRƯƠNG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40300" y="2331422"/>
            <a:ext cx="415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PHẠM NGUYỄN TRƯỜNG GIANG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40300" y="2722264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TÔ CÔNG THANH HẢI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7" name="Picture 7" descr="C:\Users\iLucas\Desktop\logo_fpt_university_doc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5600700"/>
            <a:ext cx="1867812" cy="1447800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DuyNgo\Desktop\2137737248_e9f3e429d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03" y="229591"/>
            <a:ext cx="3197126" cy="319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1600" y="685800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Application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85316" y="5972145"/>
            <a:ext cx="3300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Web-based APPLICATION</a:t>
            </a:r>
            <a:endParaRPr lang="en-US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172200"/>
            <a:ext cx="2975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Android APPLICATION</a:t>
            </a:r>
            <a:endParaRPr lang="en-US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" name="Picture 6" descr="C:\Users\DuyNgo\Desktop\ScreenHunter_02 Aug. 11 09.17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626" y="685800"/>
            <a:ext cx="5580380" cy="1938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C:\Users\DuyNgo\Desktop\Capstone\SVNTrunk\Document\Design\Android\Dashbo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96" y="2209800"/>
            <a:ext cx="3016394" cy="351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1026" name="Picture 2" descr="C:\Users\DuyNgo\Desktop\Capstone\screenshot\ScreenHunter_08 Aug. 20 00.2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636" y="2860174"/>
            <a:ext cx="5562360" cy="309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46928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SOFTWARE PROJECT PLAN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0" y="2039938"/>
            <a:ext cx="4419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SYSTEM OVERVIEW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524000" y="2965689"/>
            <a:ext cx="48006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PROCESS MODEL 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0" y="3886200"/>
            <a:ext cx="4876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TOOLS AND TECHNIQUES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524000" y="4953000"/>
            <a:ext cx="441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PROJECT PLAN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1143000" y="2362200"/>
            <a:ext cx="5867400" cy="533400"/>
            <a:chOff x="1104" y="1488"/>
            <a:chExt cx="3696" cy="336"/>
          </a:xfrm>
        </p:grpSpPr>
        <p:grpSp>
          <p:nvGrpSpPr>
            <p:cNvPr id="11" name="Group 10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27" name="Rectangle 1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Rectangle 1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1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1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13" name="Rectangle 1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Rectangle 1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Rectangle 1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Rectangle 1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Rectangle 1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Rectangle 2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Rectangle 2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Rectangle 2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Rectangle 2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Rectangle 2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Rectangle 2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Rectangle 2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Rectangle 2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Rectangle 2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0" name="Group 29"/>
          <p:cNvGrpSpPr>
            <a:grpSpLocks/>
          </p:cNvGrpSpPr>
          <p:nvPr/>
        </p:nvGrpSpPr>
        <p:grpSpPr bwMode="auto">
          <a:xfrm>
            <a:off x="1143000" y="3276600"/>
            <a:ext cx="5867400" cy="533400"/>
            <a:chOff x="960" y="1536"/>
            <a:chExt cx="3696" cy="336"/>
          </a:xfrm>
        </p:grpSpPr>
        <p:grpSp>
          <p:nvGrpSpPr>
            <p:cNvPr id="31" name="Group 30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47" name="Rectangle 3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Rectangle 3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Rectangle 3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" name="Group 3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33" name="Rectangle 3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Rectangle 3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Rectangle 3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Rectangle 3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Rectangle 3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Rectangle 4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Rectangle 4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Rectangle 4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Rectangle 4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Rectangle 4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Rectangle 4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Rectangle 4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Rectangle 4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Rectangle 4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50" name="Group 49"/>
          <p:cNvGrpSpPr>
            <a:grpSpLocks/>
          </p:cNvGrpSpPr>
          <p:nvPr/>
        </p:nvGrpSpPr>
        <p:grpSpPr bwMode="auto">
          <a:xfrm>
            <a:off x="1143000" y="5257800"/>
            <a:ext cx="5867400" cy="533400"/>
            <a:chOff x="960" y="1536"/>
            <a:chExt cx="3696" cy="336"/>
          </a:xfrm>
        </p:grpSpPr>
        <p:grpSp>
          <p:nvGrpSpPr>
            <p:cNvPr id="51" name="Group 50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67" name="Rectangle 5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Rectangle 5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Rectangle 5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2" name="Group 5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53" name="Rectangle 5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Rectangle 5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Rectangle 5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Rectangle 5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Rectangle 5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Rectangle 6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Rectangle 6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Rectangle 6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Rectangle 6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Rectangle 6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Rectangle 6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Rectangle 6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Rectangle 6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Rectangle 6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70" name="Group 69"/>
          <p:cNvGrpSpPr>
            <a:grpSpLocks/>
          </p:cNvGrpSpPr>
          <p:nvPr/>
        </p:nvGrpSpPr>
        <p:grpSpPr bwMode="auto">
          <a:xfrm>
            <a:off x="1143000" y="4267200"/>
            <a:ext cx="5867400" cy="533400"/>
            <a:chOff x="1104" y="1488"/>
            <a:chExt cx="3696" cy="336"/>
          </a:xfrm>
        </p:grpSpPr>
        <p:grpSp>
          <p:nvGrpSpPr>
            <p:cNvPr id="71" name="Group 70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87" name="Rectangle 7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Rectangle 7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Rectangle 7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2" name="Group 7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73" name="Rectangle 7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Rectangle 7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Rectangle 7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Rectangle 7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Rectangle 7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Rectangle 8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Rectangle 8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Rectangle 8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Rectangle 8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Rectangle 8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Rectangle 8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Rectangle 8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Rectangle 8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Rectangle 8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728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77800"/>
            <a:ext cx="838200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System Overview</a:t>
            </a:r>
          </a:p>
          <a:p>
            <a:endParaRPr lang="en-US" sz="4000" dirty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  <a:p>
            <a:endParaRPr lang="en-US" sz="4000" dirty="0" smtClean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		</a:t>
            </a:r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  <a:sym typeface="Wingdings" pitchFamily="2" charset="2"/>
              </a:rPr>
              <a:t> </a:t>
            </a:r>
            <a:r>
              <a:rPr lang="en-US" sz="4000" dirty="0" smtClean="0"/>
              <a:t>Online </a:t>
            </a:r>
            <a:r>
              <a:rPr lang="en-US" sz="4000" dirty="0"/>
              <a:t>Software Project </a:t>
            </a:r>
            <a:r>
              <a:rPr lang="en-US" sz="4000" dirty="0" smtClean="0"/>
              <a:t>			Management Suite</a:t>
            </a:r>
          </a:p>
          <a:p>
            <a:endParaRPr lang="en-US" sz="4000" dirty="0" smtClean="0"/>
          </a:p>
          <a:p>
            <a:r>
              <a:rPr lang="en-US" sz="4000" dirty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	</a:t>
            </a:r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	</a:t>
            </a:r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  <a:sym typeface="Wingdings" pitchFamily="2" charset="2"/>
              </a:rPr>
              <a:t> </a:t>
            </a:r>
            <a:r>
              <a:rPr lang="en-US" sz="3200" dirty="0"/>
              <a:t>provides powerful and efficient </a:t>
            </a:r>
            <a:r>
              <a:rPr lang="en-US" sz="3200" dirty="0" smtClean="0"/>
              <a:t>		customized </a:t>
            </a:r>
            <a:r>
              <a:rPr lang="en-US" sz="3200" dirty="0"/>
              <a:t>service for </a:t>
            </a:r>
            <a:r>
              <a:rPr lang="en-US" sz="3200" dirty="0" smtClean="0"/>
              <a:t>				numerous </a:t>
            </a:r>
            <a:r>
              <a:rPr lang="en-US" sz="3200" dirty="0"/>
              <a:t>kinds of managers from </a:t>
            </a:r>
            <a:r>
              <a:rPr lang="en-US" sz="3200" dirty="0" smtClean="0"/>
              <a:t>		small </a:t>
            </a:r>
            <a:r>
              <a:rPr lang="en-US" sz="3200" dirty="0"/>
              <a:t>to </a:t>
            </a:r>
            <a:r>
              <a:rPr lang="en-US" sz="3200" dirty="0" smtClean="0"/>
              <a:t>medium projects</a:t>
            </a:r>
            <a:endParaRPr lang="en-US" sz="3200" dirty="0" smtClean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1295400" y="1447800"/>
            <a:ext cx="7772400" cy="1524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1253319" y="6248400"/>
            <a:ext cx="7772400" cy="76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1371600" y="1524000"/>
            <a:ext cx="7620000" cy="4800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423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8900" y="739914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System Overview</a:t>
            </a:r>
          </a:p>
        </p:txBody>
      </p:sp>
      <p:sp>
        <p:nvSpPr>
          <p:cNvPr id="40" name="AutoShape 3"/>
          <p:cNvSpPr>
            <a:spLocks noChangeArrowheads="1"/>
          </p:cNvSpPr>
          <p:nvPr/>
        </p:nvSpPr>
        <p:spPr bwMode="gray">
          <a:xfrm>
            <a:off x="381000" y="1651000"/>
            <a:ext cx="7467600" cy="2082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AutoShape 4"/>
          <p:cNvSpPr>
            <a:spLocks noChangeArrowheads="1"/>
          </p:cNvSpPr>
          <p:nvPr/>
        </p:nvSpPr>
        <p:spPr bwMode="gray">
          <a:xfrm>
            <a:off x="519112" y="1828800"/>
            <a:ext cx="1828007" cy="410368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rgbClr val="99CC00"/>
              </a:gs>
              <a:gs pos="100000">
                <a:srgbClr val="99CC00">
                  <a:gamma/>
                  <a:shade val="69804"/>
                  <a:invGamma/>
                </a:srgbClr>
              </a:gs>
            </a:gsLst>
            <a:lin ang="5400000" scaled="1"/>
          </a:gra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Freeform 5"/>
          <p:cNvSpPr>
            <a:spLocks/>
          </p:cNvSpPr>
          <p:nvPr/>
        </p:nvSpPr>
        <p:spPr bwMode="gray">
          <a:xfrm>
            <a:off x="595312" y="1905000"/>
            <a:ext cx="1508155" cy="205184"/>
          </a:xfrm>
          <a:custGeom>
            <a:avLst/>
            <a:gdLst>
              <a:gd name="T0" fmla="*/ 118 w 596"/>
              <a:gd name="T1" fmla="*/ 0 h 598"/>
              <a:gd name="T2" fmla="*/ 0 w 596"/>
              <a:gd name="T3" fmla="*/ 118 h 598"/>
              <a:gd name="T4" fmla="*/ 0 w 596"/>
              <a:gd name="T5" fmla="*/ 589 h 598"/>
              <a:gd name="T6" fmla="*/ 161 w 596"/>
              <a:gd name="T7" fmla="*/ 174 h 598"/>
              <a:gd name="T8" fmla="*/ 589 w 596"/>
              <a:gd name="T9" fmla="*/ 0 h 598"/>
              <a:gd name="T10" fmla="*/ 118 w 596"/>
              <a:gd name="T11" fmla="*/ 0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96" h="598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lnTo>
                  <a:pt x="0" y="589"/>
                </a:lnTo>
                <a:cubicBezTo>
                  <a:pt x="27" y="598"/>
                  <a:pt x="12" y="309"/>
                  <a:pt x="161" y="174"/>
                </a:cubicBezTo>
                <a:cubicBezTo>
                  <a:pt x="310" y="39"/>
                  <a:pt x="596" y="29"/>
                  <a:pt x="589" y="0"/>
                </a:cubicBezTo>
                <a:lnTo>
                  <a:pt x="118" y="0"/>
                </a:lnTo>
                <a:close/>
              </a:path>
            </a:pathLst>
          </a:custGeom>
          <a:gradFill rotWithShape="1">
            <a:gsLst>
              <a:gs pos="0">
                <a:srgbClr val="99CC00">
                  <a:gamma/>
                  <a:tint val="54510"/>
                  <a:invGamma/>
                </a:srgbClr>
              </a:gs>
              <a:gs pos="50000">
                <a:srgbClr val="99CC00">
                  <a:alpha val="0"/>
                </a:srgbClr>
              </a:gs>
              <a:gs pos="100000">
                <a:srgbClr val="99CC00">
                  <a:gamma/>
                  <a:tint val="54510"/>
                  <a:invGamma/>
                </a:srgbClr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AutoShape 8"/>
          <p:cNvSpPr>
            <a:spLocks noChangeArrowheads="1"/>
          </p:cNvSpPr>
          <p:nvPr/>
        </p:nvSpPr>
        <p:spPr bwMode="gray">
          <a:xfrm>
            <a:off x="1181101" y="4038600"/>
            <a:ext cx="7543800" cy="21336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AutoShape 9"/>
          <p:cNvSpPr>
            <a:spLocks noChangeArrowheads="1"/>
          </p:cNvSpPr>
          <p:nvPr/>
        </p:nvSpPr>
        <p:spPr bwMode="gray">
          <a:xfrm>
            <a:off x="7148513" y="4114800"/>
            <a:ext cx="1576388" cy="367506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rgbClr val="009999"/>
              </a:gs>
              <a:gs pos="100000">
                <a:srgbClr val="009999">
                  <a:gamma/>
                  <a:shade val="69804"/>
                  <a:invGamma/>
                </a:srgbClr>
              </a:gs>
            </a:gsLst>
            <a:lin ang="5400000" scaled="1"/>
          </a:gra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Freeform 10"/>
          <p:cNvSpPr>
            <a:spLocks/>
          </p:cNvSpPr>
          <p:nvPr/>
        </p:nvSpPr>
        <p:spPr bwMode="gray">
          <a:xfrm>
            <a:off x="7224713" y="4176713"/>
            <a:ext cx="711994" cy="176211"/>
          </a:xfrm>
          <a:custGeom>
            <a:avLst/>
            <a:gdLst>
              <a:gd name="T0" fmla="*/ 118 w 596"/>
              <a:gd name="T1" fmla="*/ 0 h 598"/>
              <a:gd name="T2" fmla="*/ 0 w 596"/>
              <a:gd name="T3" fmla="*/ 118 h 598"/>
              <a:gd name="T4" fmla="*/ 0 w 596"/>
              <a:gd name="T5" fmla="*/ 589 h 598"/>
              <a:gd name="T6" fmla="*/ 161 w 596"/>
              <a:gd name="T7" fmla="*/ 174 h 598"/>
              <a:gd name="T8" fmla="*/ 589 w 596"/>
              <a:gd name="T9" fmla="*/ 0 h 598"/>
              <a:gd name="T10" fmla="*/ 118 w 596"/>
              <a:gd name="T11" fmla="*/ 0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96" h="598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lnTo>
                  <a:pt x="0" y="589"/>
                </a:lnTo>
                <a:cubicBezTo>
                  <a:pt x="27" y="598"/>
                  <a:pt x="12" y="309"/>
                  <a:pt x="161" y="174"/>
                </a:cubicBezTo>
                <a:cubicBezTo>
                  <a:pt x="310" y="39"/>
                  <a:pt x="596" y="29"/>
                  <a:pt x="589" y="0"/>
                </a:cubicBezTo>
                <a:lnTo>
                  <a:pt x="118" y="0"/>
                </a:lnTo>
                <a:close/>
              </a:path>
            </a:pathLst>
          </a:custGeom>
          <a:gradFill rotWithShape="1">
            <a:gsLst>
              <a:gs pos="0">
                <a:srgbClr val="009999">
                  <a:gamma/>
                  <a:tint val="42353"/>
                  <a:invGamma/>
                </a:srgbClr>
              </a:gs>
              <a:gs pos="100000">
                <a:srgbClr val="009999">
                  <a:alpha val="0"/>
                </a:srgbClr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00100" y="1869836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David" pitchFamily="34" charset="-79"/>
                <a:cs typeface="David" pitchFamily="34" charset="-79"/>
              </a:rPr>
              <a:t>Hardware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David" pitchFamily="34" charset="-79"/>
              <a:cs typeface="David" pitchFamily="34" charset="-79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514431" y="4176713"/>
            <a:ext cx="140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David" pitchFamily="34" charset="-79"/>
                <a:cs typeface="David" pitchFamily="34" charset="-79"/>
              </a:rPr>
              <a:t>Software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David" pitchFamily="34" charset="-79"/>
              <a:cs typeface="David" pitchFamily="34" charset="-79"/>
            </a:endParaRPr>
          </a:p>
        </p:txBody>
      </p:sp>
      <p:pic>
        <p:nvPicPr>
          <p:cNvPr id="52" name="Picture 3" descr="C:\Users\VuongNM\Downloads\1303580650_MyComput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600" y="144780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208" y="3824287"/>
            <a:ext cx="1752600" cy="1752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0100" y="2256472"/>
            <a:ext cx="50887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smtClean="0">
                <a:latin typeface="Book Antiqua" pitchFamily="18" charset="0"/>
              </a:rPr>
              <a:t>. Personal </a:t>
            </a:r>
            <a:r>
              <a:rPr lang="en-US" dirty="0">
                <a:latin typeface="Book Antiqua" pitchFamily="18" charset="0"/>
              </a:rPr>
              <a:t>computers for </a:t>
            </a:r>
            <a:r>
              <a:rPr lang="en-US" dirty="0" smtClean="0">
                <a:latin typeface="Book Antiqua" pitchFamily="18" charset="0"/>
              </a:rPr>
              <a:t>developing: 1 </a:t>
            </a:r>
            <a:r>
              <a:rPr lang="en-US" dirty="0">
                <a:latin typeface="Book Antiqua" pitchFamily="18" charset="0"/>
              </a:rPr>
              <a:t>Gb of RAM, 20Gb of hard disk, Core 2 Duo 2.0 </a:t>
            </a:r>
            <a:r>
              <a:rPr lang="en-US" dirty="0" err="1">
                <a:latin typeface="Book Antiqua" pitchFamily="18" charset="0"/>
              </a:rPr>
              <a:t>Ghz</a:t>
            </a:r>
            <a:r>
              <a:rPr lang="en-US" dirty="0" smtClean="0">
                <a:latin typeface="Book Antiqua" pitchFamily="18" charset="0"/>
              </a:rPr>
              <a:t>.</a:t>
            </a:r>
          </a:p>
          <a:p>
            <a:pPr lvl="0"/>
            <a:endParaRPr lang="en-US" dirty="0">
              <a:latin typeface="Book Antiqua" pitchFamily="18" charset="0"/>
            </a:endParaRPr>
          </a:p>
          <a:p>
            <a:r>
              <a:rPr lang="en-US" dirty="0" smtClean="0">
                <a:latin typeface="Book Antiqua" pitchFamily="18" charset="0"/>
              </a:rPr>
              <a:t>. A </a:t>
            </a:r>
            <a:r>
              <a:rPr lang="en-US" dirty="0">
                <a:latin typeface="Book Antiqua" pitchFamily="18" charset="0"/>
              </a:rPr>
              <a:t>server computer for testing </a:t>
            </a:r>
            <a:r>
              <a:rPr lang="en-US" dirty="0" smtClean="0">
                <a:latin typeface="Book Antiqua" pitchFamily="18" charset="0"/>
              </a:rPr>
              <a:t>: </a:t>
            </a:r>
            <a:r>
              <a:rPr lang="en-US" dirty="0">
                <a:latin typeface="Book Antiqua" pitchFamily="18" charset="0"/>
              </a:rPr>
              <a:t>2 Gb of RAM, 15Gb of hard disk, Core 2 Duo 2.0 </a:t>
            </a:r>
            <a:r>
              <a:rPr lang="en-US" dirty="0" err="1" smtClean="0">
                <a:latin typeface="Book Antiqua" pitchFamily="18" charset="0"/>
              </a:rPr>
              <a:t>Ghz</a:t>
            </a:r>
            <a:r>
              <a:rPr lang="en-US" dirty="0" smtClean="0">
                <a:latin typeface="Book Antiqua" pitchFamily="18" charset="0"/>
              </a:rPr>
              <a:t>.</a:t>
            </a:r>
            <a:endParaRPr lang="en-US" dirty="0">
              <a:latin typeface="Book Antiqua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808" y="4204037"/>
            <a:ext cx="567609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Book Antiqua" pitchFamily="18" charset="0"/>
              </a:rPr>
              <a:t>. Web </a:t>
            </a:r>
            <a:r>
              <a:rPr lang="en-US" dirty="0">
                <a:latin typeface="Book Antiqua" pitchFamily="18" charset="0"/>
              </a:rPr>
              <a:t>Server</a:t>
            </a:r>
            <a:r>
              <a:rPr lang="en-US" dirty="0" smtClean="0">
                <a:latin typeface="Book Antiqua" pitchFamily="18" charset="0"/>
              </a:rPr>
              <a:t>: </a:t>
            </a:r>
            <a:r>
              <a:rPr lang="en-US" dirty="0"/>
              <a:t>Apache Tomcat 6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+ </a:t>
            </a:r>
            <a:r>
              <a:rPr lang="en-US" dirty="0" err="1"/>
              <a:t>uPortal</a:t>
            </a:r>
            <a:r>
              <a:rPr lang="en-US" dirty="0"/>
              <a:t> web </a:t>
            </a:r>
            <a:r>
              <a:rPr lang="en-US" dirty="0" smtClean="0"/>
              <a:t>app</a:t>
            </a:r>
          </a:p>
          <a:p>
            <a:r>
              <a:rPr lang="en-US" dirty="0" smtClean="0"/>
              <a:t>. Development: Glassfish + </a:t>
            </a:r>
            <a:r>
              <a:rPr lang="en-US" dirty="0" err="1" smtClean="0"/>
              <a:t>Portlet</a:t>
            </a:r>
            <a:r>
              <a:rPr lang="en-US" dirty="0" smtClean="0"/>
              <a:t> Container</a:t>
            </a:r>
          </a:p>
          <a:p>
            <a:pPr lvl="0"/>
            <a:r>
              <a:rPr lang="en-US" dirty="0" smtClean="0">
                <a:latin typeface="Book Antiqua" pitchFamily="18" charset="0"/>
              </a:rPr>
              <a:t>. Operating </a:t>
            </a:r>
            <a:r>
              <a:rPr lang="en-US" dirty="0">
                <a:latin typeface="Book Antiqua" pitchFamily="18" charset="0"/>
              </a:rPr>
              <a:t>system</a:t>
            </a:r>
            <a:r>
              <a:rPr lang="en-US" dirty="0" smtClean="0">
                <a:latin typeface="Book Antiqua" pitchFamily="18" charset="0"/>
              </a:rPr>
              <a:t>: Windows, Linux</a:t>
            </a:r>
          </a:p>
          <a:p>
            <a:r>
              <a:rPr lang="en-US" dirty="0" smtClean="0">
                <a:latin typeface="Book Antiqua" pitchFamily="18" charset="0"/>
              </a:rPr>
              <a:t>. IDE: Eclipse, JSR 168 </a:t>
            </a:r>
            <a:r>
              <a:rPr lang="en-US" dirty="0" smtClean="0">
                <a:latin typeface="Book Antiqua" pitchFamily="18" charset="0"/>
              </a:rPr>
              <a:t>(</a:t>
            </a:r>
            <a:r>
              <a:rPr lang="en-US" dirty="0"/>
              <a:t>Java </a:t>
            </a:r>
            <a:r>
              <a:rPr lang="en-US" dirty="0" err="1"/>
              <a:t>Portlet</a:t>
            </a:r>
            <a:r>
              <a:rPr lang="en-US" dirty="0"/>
              <a:t> Specification</a:t>
            </a:r>
            <a:r>
              <a:rPr lang="en-US" dirty="0">
                <a:latin typeface="Book Antiqua" pitchFamily="18" charset="0"/>
              </a:rPr>
              <a:t>)</a:t>
            </a:r>
            <a:endParaRPr lang="en-US" dirty="0" smtClean="0">
              <a:latin typeface="Book Antiqua" pitchFamily="18" charset="0"/>
            </a:endParaRPr>
          </a:p>
          <a:p>
            <a:pPr lvl="0"/>
            <a:r>
              <a:rPr lang="en-US" dirty="0" smtClean="0">
                <a:latin typeface="Book Antiqua" pitchFamily="18" charset="0"/>
              </a:rPr>
              <a:t>. DBMS: </a:t>
            </a:r>
            <a:r>
              <a:rPr lang="en-US" dirty="0" smtClean="0"/>
              <a:t>Oracle Express 10/11g</a:t>
            </a:r>
            <a:endParaRPr lang="en-US" dirty="0" smtClean="0">
              <a:latin typeface="Book Antiqua" pitchFamily="18" charset="0"/>
            </a:endParaRPr>
          </a:p>
          <a:p>
            <a:pPr lvl="0"/>
            <a:r>
              <a:rPr lang="en-US" dirty="0" smtClean="0">
                <a:latin typeface="Book Antiqua" pitchFamily="18" charset="0"/>
              </a:rPr>
              <a:t>. </a:t>
            </a:r>
            <a:r>
              <a:rPr lang="en-US" dirty="0" smtClean="0">
                <a:latin typeface="Book Antiqua" pitchFamily="18" charset="0"/>
              </a:rPr>
              <a:t>Source </a:t>
            </a:r>
            <a:r>
              <a:rPr lang="en-US" dirty="0">
                <a:latin typeface="Book Antiqua" pitchFamily="18" charset="0"/>
              </a:rPr>
              <a:t>Control: SVN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902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Process Model</a:t>
            </a:r>
          </a:p>
        </p:txBody>
      </p:sp>
      <p:pic>
        <p:nvPicPr>
          <p:cNvPr id="6" name="Picture 5">
            <a:hlinkClick r:id="rId2"/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1600200"/>
            <a:ext cx="495958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917690" y="4790364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Waterfall process Model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1026" name="Picture 2" descr="C:\Users\DuyNgo\Desktop\h4_spira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580" y="1132764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62614" y="4911530"/>
            <a:ext cx="2013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Spiral </a:t>
            </a:r>
            <a:r>
              <a:rPr lang="en-US" dirty="0"/>
              <a:t>approach</a:t>
            </a:r>
          </a:p>
        </p:txBody>
      </p:sp>
    </p:spTree>
    <p:extLst>
      <p:ext uri="{BB962C8B-B14F-4D97-AF65-F5344CB8AC3E}">
        <p14:creationId xmlns:p14="http://schemas.microsoft.com/office/powerpoint/2010/main" val="278750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458200" cy="106680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Process Model</a:t>
            </a:r>
            <a:r>
              <a:rPr lang="en-US" sz="5400" dirty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/>
            </a:r>
            <a:br>
              <a:rPr lang="en-US" sz="5400" dirty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050" name="Picture 2" descr="C:\Users\DuyNgo\Desktop\secure_SDLC_processes-1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599" y="-25400"/>
            <a:ext cx="4818487" cy="680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9600" y="1676400"/>
            <a:ext cx="31094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CMMI-DEV Process </a:t>
            </a:r>
            <a:endParaRPr lang="en-US" b="1" dirty="0" smtClean="0"/>
          </a:p>
          <a:p>
            <a:r>
              <a:rPr lang="en-US" dirty="0" smtClean="0">
                <a:sym typeface="Wingdings" pitchFamily="2" charset="2"/>
              </a:rPr>
              <a:t></a:t>
            </a:r>
            <a:r>
              <a:rPr lang="en-US" dirty="0" smtClean="0"/>
              <a:t>four </a:t>
            </a:r>
            <a:r>
              <a:rPr lang="en-US" dirty="0"/>
              <a:t>categories for process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improvement </a:t>
            </a:r>
            <a:r>
              <a:rPr lang="en-US" dirty="0"/>
              <a:t>and evaluation</a:t>
            </a:r>
          </a:p>
        </p:txBody>
      </p:sp>
    </p:spTree>
    <p:extLst>
      <p:ext uri="{BB962C8B-B14F-4D97-AF65-F5344CB8AC3E}">
        <p14:creationId xmlns:p14="http://schemas.microsoft.com/office/powerpoint/2010/main" val="3580491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Tools and technologies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3" t="3981" r="14477" b="6467"/>
          <a:stretch/>
        </p:blipFill>
        <p:spPr>
          <a:xfrm>
            <a:off x="100084" y="1524000"/>
            <a:ext cx="8891516" cy="4934599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 rot="21339440">
            <a:off x="1023449" y="2321921"/>
            <a:ext cx="68319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Front-end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technologies: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jsp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,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jQuery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,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Javascript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, CSS, html</a:t>
            </a:r>
            <a:endParaRPr lang="en-US" dirty="0" smtClean="0">
              <a:solidFill>
                <a:schemeClr val="accent6">
                  <a:lumMod val="50000"/>
                </a:schemeClr>
              </a:solidFill>
              <a:latin typeface="Book Antiqua" pitchFamily="18" charset="0"/>
            </a:endParaRPr>
          </a:p>
          <a:p>
            <a:pPr lvl="0"/>
            <a:endParaRPr lang="en-US" dirty="0">
              <a:solidFill>
                <a:schemeClr val="accent6">
                  <a:lumMod val="50000"/>
                </a:schemeClr>
              </a:solidFill>
              <a:latin typeface="Book Antiqua" pitchFamily="18" charset="0"/>
            </a:endParaRPr>
          </a:p>
          <a:p>
            <a:pPr lvl="0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Back-end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technologies: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Hibernate, Spring MVC,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Portlet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/>
            </a:r>
            <a:b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</a:br>
            <a:endParaRPr lang="en-US" dirty="0" smtClean="0">
              <a:solidFill>
                <a:schemeClr val="accent6">
                  <a:lumMod val="50000"/>
                </a:schemeClr>
              </a:solidFill>
              <a:latin typeface="Book Antiqua" pitchFamily="18" charset="0"/>
            </a:endParaRPr>
          </a:p>
          <a:p>
            <a:pPr lvl="0"/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Tools: Eclipse, Android SDK, notepad++, Oracle,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uPortal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, Glassfish,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Portlet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 Container, MS office, Source Version,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Chrome, Oracle SQL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Developer,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DBVisualizer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, Eclipse</a:t>
            </a:r>
            <a:b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</a:br>
            <a:endParaRPr lang="en-US" dirty="0">
              <a:solidFill>
                <a:schemeClr val="accent6">
                  <a:lumMod val="50000"/>
                </a:schemeClr>
              </a:solidFill>
              <a:latin typeface="Book Antiqua" pitchFamily="18" charset="0"/>
            </a:endParaRPr>
          </a:p>
          <a:p>
            <a:pPr lvl="0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Architecture and design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patterns: Three Tiers Architecture, Dependency Injection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Book Antiqua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85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Project Plan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3828766"/>
            <a:ext cx="9144000" cy="0"/>
          </a:xfrm>
          <a:prstGeom prst="line">
            <a:avLst/>
          </a:prstGeom>
          <a:ln>
            <a:solidFill>
              <a:schemeClr val="bg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72000" y="1420504"/>
            <a:ext cx="0" cy="5105400"/>
          </a:xfrm>
          <a:prstGeom prst="line">
            <a:avLst/>
          </a:prstGeom>
          <a:ln>
            <a:solidFill>
              <a:schemeClr val="bg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3009900" y="3256170"/>
            <a:ext cx="2514600" cy="838200"/>
          </a:xfrm>
          <a:prstGeom prst="roundRect">
            <a:avLst/>
          </a:prstGeom>
          <a:solidFill>
            <a:schemeClr val="bg2">
              <a:lumMod val="75000"/>
              <a:alpha val="46000"/>
            </a:schemeClr>
          </a:solidFill>
          <a:ln>
            <a:solidFill>
              <a:schemeClr val="tx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4">
                    <a:lumMod val="50000"/>
                  </a:schemeClr>
                </a:solidFill>
                <a:latin typeface="Adobe Garamond Pro Bold" pitchFamily="18" charset="0"/>
              </a:rPr>
              <a:t>PROJECT PLAN</a:t>
            </a:r>
            <a:endParaRPr lang="en-US" sz="2800" dirty="0">
              <a:solidFill>
                <a:schemeClr val="accent4">
                  <a:lumMod val="50000"/>
                </a:schemeClr>
              </a:solidFill>
              <a:latin typeface="Adobe Garamond Pro Bold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2000" y="1491734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  <a:latin typeface="Adobe Garamond Pro Bold" pitchFamily="18" charset="0"/>
              </a:rPr>
              <a:t>DuyND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dobe Garamond Pro Bold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81800" y="1491734"/>
            <a:ext cx="230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  <a:latin typeface="Adobe Garamond Pro Bold" pitchFamily="18" charset="0"/>
              </a:rPr>
              <a:t>TruongMH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dobe Garamond Pro Bold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2000" y="4008608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  <a:latin typeface="Adobe Garamond Pro Bold" pitchFamily="18" charset="0"/>
              </a:rPr>
              <a:t>HaiTCT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dobe Garamond Pro Bold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81800" y="3973204"/>
            <a:ext cx="2277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  <a:latin typeface="Adobe Garamond Pro Bold" pitchFamily="18" charset="0"/>
              </a:rPr>
              <a:t>GiangPNT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dobe Garamond Pro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7200" y="1869322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Requirement Management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7200" y="22860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Android Version, Testing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" y="27432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Deployment, Documentation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7200" y="3244334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…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829300" y="17526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Framework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28447" y="2201965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Timesheet 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26456" y="2692441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Defect Management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925300" y="437794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Project Planner 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938000" y="4888468"/>
            <a:ext cx="366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Project Progress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938000" y="5339834"/>
            <a:ext cx="366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Dashboard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3738" y="4403764"/>
            <a:ext cx="4250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Project Management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73738" y="4888468"/>
            <a:ext cx="4250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Team Management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73738" y="5345668"/>
            <a:ext cx="4250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Project info: </a:t>
            </a:r>
          </a:p>
          <a:p>
            <a:r>
              <a:rPr lang="en-US" dirty="0" smtClean="0">
                <a:latin typeface="Traveling _Typewriter" pitchFamily="2" charset="0"/>
              </a:rPr>
              <a:t>      cost, product, stage, risk, issue…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938000" y="3059668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…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10845" y="5709166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…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79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  <p:bldP spid="29" grpId="0"/>
      <p:bldP spid="30" grpId="0"/>
      <p:bldP spid="31" grpId="0"/>
      <p:bldP spid="33" grpId="0"/>
      <p:bldP spid="35" grpId="0"/>
      <p:bldP spid="36" grpId="0"/>
      <p:bldP spid="37" grpId="0"/>
      <p:bldP spid="28" grpId="0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906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REQUIREMENT SPECIFICATION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68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8305800" cy="4724400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sz="2400" dirty="0"/>
              <a:t>Quick view of projects ‘status(</a:t>
            </a:r>
            <a:r>
              <a:rPr lang="en-AU" sz="2400" dirty="0"/>
              <a:t>health, </a:t>
            </a:r>
            <a:r>
              <a:rPr lang="en-US" sz="2400" dirty="0"/>
              <a:t>progress, cost, efficiency)  </a:t>
            </a:r>
            <a:r>
              <a:rPr lang="en-US" sz="2400" b="1" dirty="0">
                <a:sym typeface="Wingdings" pitchFamily="2" charset="2"/>
              </a:rPr>
              <a:t> </a:t>
            </a:r>
            <a:r>
              <a:rPr lang="en-US" sz="2400" b="1" dirty="0"/>
              <a:t>Dashboard</a:t>
            </a:r>
            <a:r>
              <a:rPr lang="en-US" sz="2400" b="1" dirty="0">
                <a:sym typeface="Wingdings" pitchFamily="2" charset="2"/>
              </a:rPr>
              <a:t> </a:t>
            </a:r>
            <a:endParaRPr lang="en-US" sz="2400" b="1" dirty="0"/>
          </a:p>
          <a:p>
            <a:pPr marL="457200" indent="-457200">
              <a:buAutoNum type="arabicPeriod"/>
            </a:pPr>
            <a:r>
              <a:rPr lang="en-US" sz="2400" dirty="0"/>
              <a:t>Planning and keep track of tasks </a:t>
            </a:r>
            <a:r>
              <a:rPr lang="en-US" sz="2400" b="1" dirty="0">
                <a:sym typeface="Wingdings" pitchFamily="2" charset="2"/>
              </a:rPr>
              <a:t> </a:t>
            </a:r>
            <a:r>
              <a:rPr lang="en-US" sz="2400" b="1" dirty="0"/>
              <a:t>Planner</a:t>
            </a:r>
            <a:r>
              <a:rPr lang="en-US" sz="2400" b="1" dirty="0">
                <a:sym typeface="Wingdings" pitchFamily="2" charset="2"/>
              </a:rPr>
              <a:t> </a:t>
            </a:r>
            <a:endParaRPr lang="en-US" sz="2400" b="1" dirty="0"/>
          </a:p>
          <a:p>
            <a:pPr marL="457200" indent="-457200">
              <a:buAutoNum type="arabicPeriod"/>
            </a:pPr>
            <a:r>
              <a:rPr lang="en-US" sz="2400" dirty="0"/>
              <a:t>Project Management (project’s info, risk, issue, product, stage, delivery, cost) </a:t>
            </a:r>
            <a:r>
              <a:rPr lang="en-US" sz="2400" b="1" dirty="0">
                <a:sym typeface="Wingdings" pitchFamily="2" charset="2"/>
              </a:rPr>
              <a:t> </a:t>
            </a:r>
            <a:r>
              <a:rPr lang="en-US" sz="2400" b="1" dirty="0"/>
              <a:t>Project Eye</a:t>
            </a:r>
          </a:p>
          <a:p>
            <a:pPr marL="457200" indent="-457200">
              <a:buAutoNum type="arabicPeriod"/>
            </a:pPr>
            <a:r>
              <a:rPr lang="en-US" sz="2400" dirty="0"/>
              <a:t>Effort management </a:t>
            </a:r>
            <a:r>
              <a:rPr lang="en-US" sz="2400" b="1" dirty="0">
                <a:sym typeface="Wingdings" pitchFamily="2" charset="2"/>
              </a:rPr>
              <a:t> </a:t>
            </a:r>
            <a:r>
              <a:rPr lang="en-US" sz="2400" b="1" dirty="0"/>
              <a:t>Timesheet</a:t>
            </a: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/>
              <a:t>Defect Management </a:t>
            </a:r>
            <a:r>
              <a:rPr lang="en-US" sz="2400" b="1" dirty="0">
                <a:sym typeface="Wingdings" pitchFamily="2" charset="2"/>
              </a:rPr>
              <a:t> </a:t>
            </a:r>
            <a:r>
              <a:rPr lang="en-US" sz="2400" b="1" dirty="0"/>
              <a:t>DMS</a:t>
            </a: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/>
              <a:t>Requirement Management </a:t>
            </a:r>
            <a:r>
              <a:rPr lang="en-US" sz="2400" b="1" dirty="0">
                <a:sym typeface="Wingdings" pitchFamily="2" charset="2"/>
              </a:rPr>
              <a:t> </a:t>
            </a:r>
            <a:r>
              <a:rPr lang="en-US" sz="2400" b="1" dirty="0"/>
              <a:t>Requirements</a:t>
            </a: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>
                <a:sym typeface="Wingdings" pitchFamily="2" charset="2"/>
              </a:rPr>
              <a:t>User Administration  </a:t>
            </a:r>
            <a:r>
              <a:rPr lang="en-US" sz="2400" b="1" dirty="0"/>
              <a:t>Admin </a:t>
            </a:r>
            <a:r>
              <a:rPr lang="en-US" sz="2400" dirty="0">
                <a:sym typeface="Wingdings" pitchFamily="2" charset="2"/>
              </a:rPr>
              <a:t>(</a:t>
            </a:r>
            <a:r>
              <a:rPr lang="en-US" sz="2400" dirty="0" err="1">
                <a:sym typeface="Wingdings" pitchFamily="2" charset="2"/>
              </a:rPr>
              <a:t>uPortal</a:t>
            </a:r>
            <a:r>
              <a:rPr lang="en-US" sz="2400" dirty="0">
                <a:sym typeface="Wingdings" pitchFamily="2" charset="2"/>
              </a:rPr>
              <a:t>) </a:t>
            </a:r>
          </a:p>
          <a:p>
            <a:pPr marL="457200" indent="-457200">
              <a:buAutoNum type="arabicPeriod"/>
            </a:pPr>
            <a:r>
              <a:rPr lang="en-US" sz="2400" dirty="0">
                <a:sym typeface="Wingdings" pitchFamily="2" charset="2"/>
              </a:rPr>
              <a:t>Export report  </a:t>
            </a:r>
            <a:r>
              <a:rPr lang="en-US" sz="2400" b="1" dirty="0">
                <a:sym typeface="Wingdings" pitchFamily="2" charset="2"/>
              </a:rPr>
              <a:t>Report</a:t>
            </a:r>
            <a:endParaRPr lang="en-US" sz="2400" dirty="0">
              <a:sym typeface="Wingdings" pitchFamily="2" charset="2"/>
            </a:endParaRPr>
          </a:p>
          <a:p>
            <a:pPr marL="457200" indent="-457200">
              <a:buAutoNum type="arabicPeriod"/>
            </a:pPr>
            <a:r>
              <a:rPr lang="en-US" sz="2400">
                <a:sym typeface="Wingdings" pitchFamily="2" charset="2"/>
              </a:rPr>
              <a:t>Portable  </a:t>
            </a:r>
            <a:r>
              <a:rPr lang="en-US" sz="2400" b="1">
                <a:sym typeface="Wingdings" pitchFamily="2" charset="2"/>
              </a:rPr>
              <a:t>Android</a:t>
            </a:r>
            <a:r>
              <a:rPr lang="en-US" sz="2400">
                <a:sym typeface="Wingdings" pitchFamily="2" charset="2"/>
              </a:rPr>
              <a:t> </a:t>
            </a:r>
            <a:r>
              <a:rPr lang="en-US" sz="2400" b="1">
                <a:sym typeface="Wingdings" pitchFamily="2" charset="2"/>
              </a:rPr>
              <a:t>dashboard module</a:t>
            </a:r>
            <a:endParaRPr lang="en-US" sz="2400"/>
          </a:p>
          <a:p>
            <a:pPr lvl="1">
              <a:buFont typeface="Wingdings" pitchFamily="2" charset="2"/>
              <a:buChar char="Ø"/>
            </a:pPr>
            <a:endParaRPr lang="en-US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888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DETAIL DESIGN</a:t>
            </a:r>
          </a:p>
        </p:txBody>
      </p:sp>
      <p:sp>
        <p:nvSpPr>
          <p:cNvPr id="68" name="Rectangle 67"/>
          <p:cNvSpPr>
            <a:spLocks noChangeArrowheads="1"/>
          </p:cNvSpPr>
          <p:nvPr/>
        </p:nvSpPr>
        <p:spPr bwMode="auto">
          <a:xfrm>
            <a:off x="1524000" y="2039938"/>
            <a:ext cx="4419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SYSTEM ARCHITECTURE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1524000" y="2965689"/>
            <a:ext cx="48006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UI DESIGN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1524000" y="3886200"/>
            <a:ext cx="4876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DETAIL DESIGN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1" name="Rectangle 70"/>
          <p:cNvSpPr>
            <a:spLocks noChangeArrowheads="1"/>
          </p:cNvSpPr>
          <p:nvPr/>
        </p:nvSpPr>
        <p:spPr bwMode="auto">
          <a:xfrm>
            <a:off x="1524000" y="4953000"/>
            <a:ext cx="441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DATABASE DESIGN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72" name="Group 71"/>
          <p:cNvGrpSpPr>
            <a:grpSpLocks/>
          </p:cNvGrpSpPr>
          <p:nvPr/>
        </p:nvGrpSpPr>
        <p:grpSpPr bwMode="auto">
          <a:xfrm>
            <a:off x="1143000" y="2362200"/>
            <a:ext cx="5867400" cy="533400"/>
            <a:chOff x="1104" y="1488"/>
            <a:chExt cx="3696" cy="336"/>
          </a:xfrm>
        </p:grpSpPr>
        <p:grpSp>
          <p:nvGrpSpPr>
            <p:cNvPr id="73" name="Group 72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89" name="Rectangle 1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Rectangle 1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1" name="Rectangle 1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4" name="Group 1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75" name="Rectangle 1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Rectangle 1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Rectangle 1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Rectangle 1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Rectangle 1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Rectangle 2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Rectangle 2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Rectangle 2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Rectangle 2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Rectangle 2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Rectangle 2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Rectangle 2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Rectangle 2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Rectangle 2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92" name="Group 91"/>
          <p:cNvGrpSpPr>
            <a:grpSpLocks/>
          </p:cNvGrpSpPr>
          <p:nvPr/>
        </p:nvGrpSpPr>
        <p:grpSpPr bwMode="auto">
          <a:xfrm>
            <a:off x="1143000" y="3276600"/>
            <a:ext cx="5867400" cy="533400"/>
            <a:chOff x="960" y="1536"/>
            <a:chExt cx="3696" cy="336"/>
          </a:xfrm>
        </p:grpSpPr>
        <p:grpSp>
          <p:nvGrpSpPr>
            <p:cNvPr id="93" name="Group 92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109" name="Rectangle 3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Rectangle 3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" name="Rectangle 3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4" name="Group 3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95" name="Rectangle 3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Rectangle 3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Rectangle 3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Rectangle 3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Rectangle 3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Rectangle 4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Rectangle 4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Rectangle 4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4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Rectangle 4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Rectangle 4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Rectangle 4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Rectangle 4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Rectangle 4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12" name="Group 111"/>
          <p:cNvGrpSpPr>
            <a:grpSpLocks/>
          </p:cNvGrpSpPr>
          <p:nvPr/>
        </p:nvGrpSpPr>
        <p:grpSpPr bwMode="auto">
          <a:xfrm>
            <a:off x="1143000" y="5257800"/>
            <a:ext cx="5867400" cy="533400"/>
            <a:chOff x="960" y="1536"/>
            <a:chExt cx="3696" cy="336"/>
          </a:xfrm>
        </p:grpSpPr>
        <p:grpSp>
          <p:nvGrpSpPr>
            <p:cNvPr id="113" name="Group 112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129" name="Rectangle 5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" name="Rectangle 5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" name="Rectangle 5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4" name="Group 5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115" name="Rectangle 5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Rectangle 5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Rectangle 5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Rectangle 5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Rectangle 5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Rectangle 6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Rectangle 6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Rectangle 6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Rectangle 6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Rectangle 6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Rectangle 6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Rectangle 6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Rectangle 6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Rectangle 6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2" name="Group 131"/>
          <p:cNvGrpSpPr>
            <a:grpSpLocks/>
          </p:cNvGrpSpPr>
          <p:nvPr/>
        </p:nvGrpSpPr>
        <p:grpSpPr bwMode="auto">
          <a:xfrm>
            <a:off x="1143000" y="4267200"/>
            <a:ext cx="5867400" cy="533400"/>
            <a:chOff x="1104" y="1488"/>
            <a:chExt cx="3696" cy="336"/>
          </a:xfrm>
        </p:grpSpPr>
        <p:grpSp>
          <p:nvGrpSpPr>
            <p:cNvPr id="133" name="Group 132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149" name="Rectangle 7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Rectangle 7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1" name="Rectangle 7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4" name="Group 7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135" name="Rectangle 7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Rectangle 7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Rectangle 7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Rectangle 7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Rectangle 7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Rectangle 8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Rectangle 8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Rectangle 8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Rectangle 8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Rectangle 8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Rectangle 8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Rectangle 8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Rectangle 8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Rectangle 8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0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76200" y="642729"/>
            <a:ext cx="9144000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CONTENTS</a:t>
            </a:r>
          </a:p>
          <a:p>
            <a:endParaRPr lang="en-US" sz="4000" dirty="0" smtClean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  <a:p>
            <a:pPr marL="2400300" lvl="4" indent="-571500">
              <a:buFont typeface="Wingdings" pitchFamily="2" charset="2"/>
              <a:buChar char="v"/>
            </a:pPr>
            <a:r>
              <a:rPr lang="en-US" sz="36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Introduction</a:t>
            </a:r>
          </a:p>
          <a:p>
            <a:pPr marL="2400300" lvl="4" indent="-571500">
              <a:buFont typeface="Wingdings" pitchFamily="2" charset="2"/>
              <a:buChar char="v"/>
            </a:pPr>
            <a:r>
              <a:rPr lang="en-US" sz="36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Plan</a:t>
            </a:r>
          </a:p>
          <a:p>
            <a:pPr marL="2400300" lvl="4" indent="-571500">
              <a:buFont typeface="Wingdings" pitchFamily="2" charset="2"/>
              <a:buChar char="v"/>
            </a:pPr>
            <a:r>
              <a:rPr lang="en-US" sz="36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Requirement</a:t>
            </a:r>
          </a:p>
          <a:p>
            <a:pPr marL="2400300" lvl="4" indent="-571500">
              <a:buFont typeface="Wingdings" pitchFamily="2" charset="2"/>
              <a:buChar char="v"/>
            </a:pPr>
            <a:r>
              <a:rPr lang="en-US" sz="36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Design</a:t>
            </a:r>
          </a:p>
          <a:p>
            <a:pPr marL="2400300" lvl="4" indent="-571500">
              <a:buFont typeface="Wingdings" pitchFamily="2" charset="2"/>
              <a:buChar char="v"/>
            </a:pPr>
            <a:r>
              <a:rPr lang="en-US" sz="36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Implementation</a:t>
            </a:r>
          </a:p>
          <a:p>
            <a:pPr marL="2400300" lvl="4" indent="-571500">
              <a:buFont typeface="Wingdings" pitchFamily="2" charset="2"/>
              <a:buChar char="v"/>
            </a:pPr>
            <a:r>
              <a:rPr lang="en-US" sz="36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Summary</a:t>
            </a:r>
          </a:p>
          <a:p>
            <a:pPr marL="2400300" lvl="4" indent="-571500">
              <a:buFont typeface="Wingdings" pitchFamily="2" charset="2"/>
              <a:buChar char="v"/>
            </a:pPr>
            <a:r>
              <a:rPr lang="en-US" sz="36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Demo and QA</a:t>
            </a:r>
          </a:p>
          <a:p>
            <a:endParaRPr lang="en-US" sz="4000" dirty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  <a:p>
            <a:endParaRPr lang="en-US" sz="4000" dirty="0" smtClean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6013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Portal - </a:t>
            </a:r>
            <a:r>
              <a:rPr lang="en-US" sz="4000" dirty="0" err="1" smtClean="0"/>
              <a:t>Portlets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r>
              <a:rPr lang="en-US" dirty="0" smtClean="0"/>
              <a:t>Offer broad </a:t>
            </a:r>
            <a:r>
              <a:rPr lang="en-US" dirty="0"/>
              <a:t>range of resources and </a:t>
            </a:r>
            <a:r>
              <a:rPr lang="en-US" dirty="0" smtClean="0"/>
              <a:t>services.</a:t>
            </a:r>
          </a:p>
          <a:p>
            <a:r>
              <a:rPr lang="en-US" dirty="0" smtClean="0"/>
              <a:t>Allows </a:t>
            </a:r>
            <a:r>
              <a:rPr lang="en-US" dirty="0"/>
              <a:t>aggregation of several back-end systems, </a:t>
            </a:r>
            <a:r>
              <a:rPr lang="en-US" dirty="0" smtClean="0"/>
              <a:t>processes.</a:t>
            </a:r>
          </a:p>
          <a:p>
            <a:r>
              <a:rPr lang="en-US" dirty="0"/>
              <a:t>provide additional services such as single sign-on security, customization (i.e. personalization) </a:t>
            </a:r>
            <a:r>
              <a:rPr lang="en-US" dirty="0" smtClean="0"/>
              <a:t>etc.</a:t>
            </a:r>
          </a:p>
          <a:p>
            <a:endParaRPr lang="en-US" dirty="0"/>
          </a:p>
          <a:p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smtClean="0"/>
              <a:t>the aggregator </a:t>
            </a:r>
            <a:r>
              <a:rPr lang="en-US" dirty="0"/>
              <a:t>of a number of disparate </a:t>
            </a:r>
            <a:r>
              <a:rPr lang="en-US" dirty="0" smtClean="0"/>
              <a:t>applications in </a:t>
            </a:r>
            <a:r>
              <a:rPr lang="en-US" dirty="0"/>
              <a:t>a highly </a:t>
            </a:r>
            <a:r>
              <a:rPr lang="en-US" dirty="0" smtClean="0"/>
              <a:t>personalized </a:t>
            </a:r>
            <a:r>
              <a:rPr lang="en-US" dirty="0"/>
              <a:t>manner.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34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Portal - </a:t>
            </a:r>
            <a:r>
              <a:rPr lang="en-US" sz="4000" dirty="0" err="1" smtClean="0"/>
              <a:t>Portlets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026" name="Picture 2" descr="C:\Users\DuyNgo\Desktop\ScreenHunter_08 Aug. 22 22.1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7" y="1473200"/>
            <a:ext cx="9118803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97" y="5516210"/>
            <a:ext cx="8433003" cy="732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Examples of public web portals are </a:t>
            </a:r>
            <a:r>
              <a:rPr lang="en-US" sz="2000" dirty="0">
                <a:hlinkClick r:id="rId3" tooltip="AOL"/>
              </a:rPr>
              <a:t>AOL</a:t>
            </a:r>
            <a:r>
              <a:rPr lang="en-US" sz="2000" dirty="0"/>
              <a:t>, </a:t>
            </a:r>
            <a:r>
              <a:rPr lang="en-US" sz="2000" dirty="0">
                <a:hlinkClick r:id="rId4" tooltip="Excite"/>
              </a:rPr>
              <a:t>Excite</a:t>
            </a:r>
            <a:r>
              <a:rPr lang="en-US" sz="2000" dirty="0"/>
              <a:t>, </a:t>
            </a:r>
            <a:r>
              <a:rPr lang="en-US" sz="2000" dirty="0" err="1">
                <a:hlinkClick r:id="rId5" tooltip="IGoogle"/>
              </a:rPr>
              <a:t>iGoogle</a:t>
            </a:r>
            <a:r>
              <a:rPr lang="en-US" sz="2000" dirty="0"/>
              <a:t>, </a:t>
            </a:r>
            <a:r>
              <a:rPr lang="en-US" sz="2000" dirty="0">
                <a:hlinkClick r:id="rId6" tooltip="MSN"/>
              </a:rPr>
              <a:t>MSN</a:t>
            </a:r>
            <a:r>
              <a:rPr lang="en-US" sz="2000" dirty="0"/>
              <a:t>, </a:t>
            </a:r>
            <a:r>
              <a:rPr lang="en-US" sz="2000" dirty="0" err="1">
                <a:hlinkClick r:id="rId7" tooltip="Netvibes"/>
              </a:rPr>
              <a:t>Netvibes</a:t>
            </a:r>
            <a:r>
              <a:rPr lang="en-US" sz="2000" dirty="0"/>
              <a:t>, and </a:t>
            </a:r>
            <a:r>
              <a:rPr lang="en-US" sz="2000" dirty="0">
                <a:hlinkClick r:id="rId8" tooltip="Yahoo!"/>
              </a:rPr>
              <a:t>Yahoo!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73312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2050" name="Picture 2" descr="C:\Users\DuyNgo\Desktop\ScreenHunter_09 Aug. 24 06.3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2590800"/>
            <a:ext cx="8805863" cy="365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DuyNgo\Desktop\ScreenHunter_09 Aug. 24 06.3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152401"/>
            <a:ext cx="4250530" cy="244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DuyNgo\Desktop\ScreenHunter_09 Aug. 24 06.3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84992"/>
            <a:ext cx="3943350" cy="28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621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Portal - </a:t>
            </a:r>
            <a:r>
              <a:rPr lang="en-US" sz="4000" dirty="0" err="1" smtClean="0"/>
              <a:t>Portlets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229600" cy="52578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2050" name="Picture 2" descr="C:\Users\DuyNgo\Desktop\ScreenHunter_08 Aug. 20 00.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838200"/>
            <a:ext cx="8483332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DuyNgo\Desktop\ScreenHunter_08 Aug. 20 00.1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3886200"/>
            <a:ext cx="6591300" cy="28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DuyNgo\Desktop\ScreenHunter_08 Aug. 20 00.1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0" y="5301781"/>
            <a:ext cx="5448300" cy="145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453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8900" y="7620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System Architecture</a:t>
            </a:r>
          </a:p>
        </p:txBody>
      </p:sp>
      <p:pic>
        <p:nvPicPr>
          <p:cNvPr id="4099" name="Picture 3" descr="C:\Users\DuyNgo\Desktop\ScreenHunter_02 Aug. 12 09.2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1469886"/>
            <a:ext cx="5305425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UI Design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3074" name="Picture 2" descr="C:\Users\DuyNgo\Desktop\ScreenHunter_08 Aug. 20 00.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00" y="685800"/>
            <a:ext cx="6858100" cy="419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DuyNgo\Desktop\Capstone\SVNTrunk\Document\Design\Android\Dashbo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1" y="914400"/>
            <a:ext cx="2339810" cy="272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DuyNgo\Desktop\ScreenHunter_08 Aug. 20 00.2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4011789"/>
            <a:ext cx="4940300" cy="274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:\Users\DuyNgo\Desktop\ScreenHunter_02 Aug. 11 09.17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5003317"/>
            <a:ext cx="4419600" cy="14736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481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305800" cy="4724400"/>
          </a:xfrm>
        </p:spPr>
        <p:txBody>
          <a:bodyPr/>
          <a:lstStyle/>
          <a:p>
            <a:pPr lvl="0"/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rPr>
              <a:t>Project Eye - Cost Management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endParaRPr>
          </a:p>
          <a:p>
            <a:pPr lvl="0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rPr>
              <a:t>Planner – Project Status Report</a:t>
            </a:r>
          </a:p>
          <a:p>
            <a:pPr lvl="0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Dashboard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endParaRPr>
          </a:p>
          <a:p>
            <a:pPr lvl="0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rPr>
              <a:t>Timesheet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endParaRPr>
          </a:p>
          <a:p>
            <a:pPr lvl="0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rPr>
              <a:t>DMS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Detail Design</a:t>
            </a:r>
          </a:p>
          <a:p>
            <a:endParaRPr lang="en-US" sz="4000" dirty="0" smtClean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41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7620000" cy="498332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Features : support PM in management the budget and expense of the project. Help them make a suitable plan to stay in budget until the end of the project.</a:t>
            </a:r>
          </a:p>
          <a:p>
            <a:r>
              <a:rPr lang="en-US" dirty="0" smtClean="0"/>
              <a:t>The Cost Management include :</a:t>
            </a:r>
          </a:p>
          <a:p>
            <a:pPr marL="0" indent="0">
              <a:buNone/>
            </a:pPr>
            <a:r>
              <a:rPr lang="en-US" dirty="0" smtClean="0"/>
              <a:t>    - Budget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- Invoice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- Planner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+ One Time Expense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+ Daily Expense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dirty="0"/>
              <a:t> </a:t>
            </a:r>
            <a:r>
              <a:rPr lang="en-US" dirty="0" smtClean="0"/>
              <a:t>  + Exceptional Expense, Exceptional Deduct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+ Type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Cost Management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1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1"/>
            <a:ext cx="76200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allow PM to manage the budget of project. Keep the record of budget.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Budget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8600" y="25908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Invoice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half" idx="1"/>
          </p:nvPr>
        </p:nvSpPr>
        <p:spPr>
          <a:xfrm>
            <a:off x="609600" y="3298686"/>
            <a:ext cx="7620000" cy="2797314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</a:t>
            </a:r>
          </a:p>
          <a:p>
            <a:pPr marL="0" indent="0">
              <a:buNone/>
            </a:pPr>
            <a:r>
              <a:rPr lang="en-US" dirty="0" smtClean="0"/>
              <a:t>   - PM can see how much money are actually paid. Keep the record of invoice.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- Export the invoice report to excel.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62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7620000" cy="4800599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- Manage the expense that happen once in the project. (money use to buy equipment, pay bill, …)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smtClean="0"/>
              <a:t>- Have pay function to send the expense to invoice.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One Time Expense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8900" y="860286"/>
            <a:ext cx="533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INTRODUCTION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524000" y="2039938"/>
            <a:ext cx="4419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INSTRUCTOR AND TEAM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24000" y="2965689"/>
            <a:ext cx="344417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PROBLEMS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524000" y="3886200"/>
            <a:ext cx="441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OUR PROPOSAL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1524000" y="4953000"/>
            <a:ext cx="441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APPLICATION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11" name="Group 9"/>
          <p:cNvGrpSpPr>
            <a:grpSpLocks/>
          </p:cNvGrpSpPr>
          <p:nvPr/>
        </p:nvGrpSpPr>
        <p:grpSpPr bwMode="auto">
          <a:xfrm>
            <a:off x="1143000" y="2362200"/>
            <a:ext cx="5867400" cy="533400"/>
            <a:chOff x="1104" y="1488"/>
            <a:chExt cx="3696" cy="336"/>
          </a:xfrm>
        </p:grpSpPr>
        <p:grpSp>
          <p:nvGrpSpPr>
            <p:cNvPr id="12" name="Group 10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28" name="Rectangle 1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1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Rectangle 1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" name="Group 1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14" name="Rectangle 1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Rectangle 1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Rectangle 1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Rectangle 1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Rectangle 1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Rectangle 2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Rectangle 2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Rectangle 2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Rectangle 2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Rectangle 2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Rectangle 2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Rectangle 2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Rectangle 2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Rectangle 2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1" name="Group 29"/>
          <p:cNvGrpSpPr>
            <a:grpSpLocks/>
          </p:cNvGrpSpPr>
          <p:nvPr/>
        </p:nvGrpSpPr>
        <p:grpSpPr bwMode="auto">
          <a:xfrm>
            <a:off x="1143000" y="3276600"/>
            <a:ext cx="5867400" cy="533400"/>
            <a:chOff x="960" y="1536"/>
            <a:chExt cx="3696" cy="336"/>
          </a:xfrm>
        </p:grpSpPr>
        <p:grpSp>
          <p:nvGrpSpPr>
            <p:cNvPr id="32" name="Group 30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48" name="Rectangle 3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Rectangle 3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Rectangle 3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3" name="Group 3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34" name="Rectangle 3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Rectangle 3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Rectangle 3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Rectangle 3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Rectangle 3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Rectangle 4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Rectangle 4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Rectangle 4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Rectangle 4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Rectangle 4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Rectangle 4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Rectangle 4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Rectangle 4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Rectangle 4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51" name="Group 49"/>
          <p:cNvGrpSpPr>
            <a:grpSpLocks/>
          </p:cNvGrpSpPr>
          <p:nvPr/>
        </p:nvGrpSpPr>
        <p:grpSpPr bwMode="auto">
          <a:xfrm>
            <a:off x="1143000" y="5257800"/>
            <a:ext cx="5867400" cy="533400"/>
            <a:chOff x="960" y="1536"/>
            <a:chExt cx="3696" cy="336"/>
          </a:xfrm>
        </p:grpSpPr>
        <p:grpSp>
          <p:nvGrpSpPr>
            <p:cNvPr id="52" name="Group 50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68" name="Rectangle 5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Rectangle 5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5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3" name="Group 5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54" name="Rectangle 5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Rectangle 5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Rectangle 5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Rectangle 5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Rectangle 5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Rectangle 6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Rectangle 6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Rectangle 6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Rectangle 6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Rectangle 6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Rectangle 6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Rectangle 6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Rectangle 6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Rectangle 6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71" name="Group 69"/>
          <p:cNvGrpSpPr>
            <a:grpSpLocks/>
          </p:cNvGrpSpPr>
          <p:nvPr/>
        </p:nvGrpSpPr>
        <p:grpSpPr bwMode="auto">
          <a:xfrm>
            <a:off x="1143000" y="4267200"/>
            <a:ext cx="5867400" cy="533400"/>
            <a:chOff x="1104" y="1488"/>
            <a:chExt cx="3696" cy="336"/>
          </a:xfrm>
        </p:grpSpPr>
        <p:grpSp>
          <p:nvGrpSpPr>
            <p:cNvPr id="72" name="Group 70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88" name="Rectangle 7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Rectangle 7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Rectangle 7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3" name="Group 7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74" name="Rectangle 7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Rectangle 7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Rectangle 7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Rectangle 7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Rectangle 7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Rectangle 8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Rectangle 8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Rectangle 8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Rectangle 8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Rectangle 8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Rectangle 8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Rectangle 8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Rectangle 8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Rectangle 8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9858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7620000" cy="4800599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- Manage the expense that keeping happen in a duration of time. (money use to pay for salary )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smtClean="0"/>
              <a:t>- Have pay function to send the expense to invoice.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Daily Expense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7620000" cy="4800599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- Manage the expense that rarely appear (money to pay for working OT, bonus for employee, money receive from employee that take day off without salary, …)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smtClean="0"/>
              <a:t>- Have pay function to send the expense to invoice.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Exceptional Expense/Deduct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15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1"/>
            <a:ext cx="7620000" cy="2057400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- Grouping many daily expense into a type for easy adding record to exceptional expense or deduct.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Type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Brief Description of Planner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Planner supports user </a:t>
            </a:r>
            <a:r>
              <a:rPr lang="en-US" b="1" dirty="0" smtClean="0"/>
              <a:t>to manage tasks in a project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Project Manage </a:t>
            </a:r>
            <a:r>
              <a:rPr lang="en-US" dirty="0" smtClean="0"/>
              <a:t>has most rights to control Planner.</a:t>
            </a:r>
          </a:p>
          <a:p>
            <a:r>
              <a:rPr lang="en-US" b="1" dirty="0" smtClean="0"/>
              <a:t>Team members </a:t>
            </a:r>
            <a:r>
              <a:rPr lang="en-US" dirty="0" smtClean="0"/>
              <a:t>just can view tasks which they were assigned.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46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Salient features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Planner report supports tasks statistics using bar and pie chart.</a:t>
            </a:r>
          </a:p>
          <a:p>
            <a:pPr lvl="1"/>
            <a:r>
              <a:rPr lang="en-US" dirty="0" smtClean="0"/>
              <a:t>Count kinds of </a:t>
            </a:r>
            <a:r>
              <a:rPr lang="en-US" b="1" dirty="0" smtClean="0"/>
              <a:t>tasks belong to a team member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Calculate the </a:t>
            </a:r>
            <a:r>
              <a:rPr lang="en-US" b="1" dirty="0" smtClean="0"/>
              <a:t>rate of amount tasks between team members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Present </a:t>
            </a:r>
            <a:r>
              <a:rPr lang="en-US" b="1" dirty="0" smtClean="0"/>
              <a:t>working efficiency of team members </a:t>
            </a:r>
            <a:r>
              <a:rPr lang="en-US" dirty="0" smtClean="0"/>
              <a:t>via line chart.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14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976" y="304800"/>
            <a:ext cx="8229600" cy="5913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Report Charts</a:t>
            </a:r>
            <a:endParaRPr lang="en-US" dirty="0"/>
          </a:p>
        </p:txBody>
      </p:sp>
      <p:pic>
        <p:nvPicPr>
          <p:cNvPr id="8" name="Content Placeholder 7" descr="LineChar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257800" y="1378528"/>
            <a:ext cx="3054023" cy="2355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Bar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" y="1143000"/>
            <a:ext cx="3048000" cy="2361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PieChar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71800" y="3810000"/>
            <a:ext cx="3035952" cy="2795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12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Brief Description of Dashboard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Show statuses of projects which belong to user, include:</a:t>
            </a:r>
          </a:p>
          <a:p>
            <a:pPr lvl="1"/>
            <a:r>
              <a:rPr lang="en-US" b="1" dirty="0" smtClean="0"/>
              <a:t>Project Health</a:t>
            </a:r>
          </a:p>
          <a:p>
            <a:pPr lvl="1"/>
            <a:r>
              <a:rPr lang="en-US" b="1" dirty="0" smtClean="0"/>
              <a:t>Passing time</a:t>
            </a:r>
          </a:p>
          <a:p>
            <a:pPr lvl="1"/>
            <a:r>
              <a:rPr lang="en-US" b="1" dirty="0" smtClean="0"/>
              <a:t>Progress</a:t>
            </a:r>
          </a:p>
          <a:p>
            <a:pPr lvl="1"/>
            <a:r>
              <a:rPr lang="en-US" b="1" dirty="0" smtClean="0"/>
              <a:t>Efficiency</a:t>
            </a:r>
          </a:p>
          <a:p>
            <a:pPr lvl="1"/>
            <a:r>
              <a:rPr lang="en-US" b="1" dirty="0" smtClean="0"/>
              <a:t>Cost</a:t>
            </a:r>
          </a:p>
          <a:p>
            <a:pPr lvl="1"/>
            <a:r>
              <a:rPr lang="en-US" b="1" dirty="0" smtClean="0"/>
              <a:t>Used Effort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5404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Salient features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Progress</a:t>
            </a:r>
            <a:r>
              <a:rPr lang="en-US" dirty="0" smtClean="0"/>
              <a:t> presents percent completed of a project; shall be </a:t>
            </a:r>
            <a:r>
              <a:rPr lang="en-US" b="1" dirty="0" smtClean="0"/>
              <a:t>alerted when project in dangerous stage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Efficiency</a:t>
            </a:r>
            <a:r>
              <a:rPr lang="en-US" dirty="0" smtClean="0"/>
              <a:t> present work productivity of team members; shall be </a:t>
            </a:r>
            <a:r>
              <a:rPr lang="en-US" b="1" dirty="0" smtClean="0"/>
              <a:t>alerted when productivity lower expected work done </a:t>
            </a:r>
            <a:r>
              <a:rPr lang="en-US" dirty="0" smtClean="0"/>
              <a:t>at current time.</a:t>
            </a:r>
          </a:p>
          <a:p>
            <a:r>
              <a:rPr lang="en-US" b="1" dirty="0" smtClean="0"/>
              <a:t>Cost</a:t>
            </a:r>
            <a:r>
              <a:rPr lang="en-US" dirty="0" smtClean="0"/>
              <a:t> present status of budget; shall be </a:t>
            </a:r>
            <a:r>
              <a:rPr lang="en-US" b="1" dirty="0" smtClean="0"/>
              <a:t>alerted when over budget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78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Salient features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Used Effort </a:t>
            </a:r>
            <a:r>
              <a:rPr lang="en-US" dirty="0" smtClean="0"/>
              <a:t>presents percent of current effort per plan effort.</a:t>
            </a:r>
          </a:p>
          <a:p>
            <a:r>
              <a:rPr lang="en-US" dirty="0" smtClean="0"/>
              <a:t>Finally, </a:t>
            </a:r>
            <a:r>
              <a:rPr lang="en-US" b="1" dirty="0" smtClean="0"/>
              <a:t>Project Health </a:t>
            </a:r>
            <a:r>
              <a:rPr lang="en-US" dirty="0" smtClean="0"/>
              <a:t>presents </a:t>
            </a:r>
            <a:r>
              <a:rPr lang="en-US" b="1" dirty="0" smtClean="0"/>
              <a:t>final status of project</a:t>
            </a:r>
            <a:r>
              <a:rPr lang="en-US" dirty="0" smtClean="0"/>
              <a:t>, is foundation to evaluate success of a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88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Screen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2362200"/>
            <a:ext cx="7839075" cy="2248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7382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400" y="691625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Instructor and Team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6200" y="2895600"/>
            <a:ext cx="1447800" cy="1143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6200" y="4114800"/>
            <a:ext cx="1447800" cy="1143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6200" y="5334000"/>
            <a:ext cx="1447800" cy="1143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740400" y="1169075"/>
            <a:ext cx="28194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LE NGOC THACH</a:t>
            </a:r>
          </a:p>
          <a:p>
            <a:r>
              <a:rPr lang="en-US" sz="1600" dirty="0" smtClean="0"/>
              <a:t>Instructor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00200" y="1687773"/>
            <a:ext cx="2514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NGO DUC DUY</a:t>
            </a:r>
          </a:p>
          <a:p>
            <a:r>
              <a:rPr lang="en-US" sz="1600" dirty="0" smtClean="0"/>
              <a:t>Student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00200" y="2870579"/>
            <a:ext cx="25146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MANH HOANG TRUONG</a:t>
            </a:r>
          </a:p>
          <a:p>
            <a:r>
              <a:rPr lang="en-US" sz="1600" dirty="0" smtClean="0"/>
              <a:t>Student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09299" y="4114800"/>
            <a:ext cx="25146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PHAM NGUYEN TRUONG GIANG</a:t>
            </a:r>
          </a:p>
          <a:p>
            <a:r>
              <a:rPr lang="en-US" sz="1600" dirty="0" smtClean="0"/>
              <a:t>Student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1620672" y="5334000"/>
            <a:ext cx="25146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TO CONG THANH HAI</a:t>
            </a:r>
          </a:p>
          <a:p>
            <a:r>
              <a:rPr lang="en-US" sz="1600" dirty="0" smtClean="0"/>
              <a:t>Student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76200" y="1636025"/>
            <a:ext cx="1447800" cy="1143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:\Users\DuyNgo\Desktop\Teamwor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0" y="2779025"/>
            <a:ext cx="449580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21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7620000" cy="4983325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support PM in collecting effort of team members when working on project to help Dashboard to report.</a:t>
            </a:r>
          </a:p>
          <a:p>
            <a:r>
              <a:rPr lang="en-US" dirty="0" smtClean="0"/>
              <a:t>The Timesheet include :</a:t>
            </a:r>
          </a:p>
          <a:p>
            <a:pPr marL="0" indent="0">
              <a:buNone/>
            </a:pPr>
            <a:r>
              <a:rPr lang="en-US" dirty="0" smtClean="0"/>
              <a:t>    - Search Timesheet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- PM can reject or approve Timesheet</a:t>
            </a:r>
          </a:p>
          <a:p>
            <a:pPr marL="365760" lvl="1" indent="0">
              <a:buNone/>
            </a:pPr>
            <a:r>
              <a:rPr lang="en-US" dirty="0" smtClean="0"/>
              <a:t>- </a:t>
            </a:r>
            <a:r>
              <a:rPr lang="en-US" sz="2600" dirty="0" smtClean="0"/>
              <a:t>Team members can create, update, delete                                   	timesheet	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- Approved records will be used to calculating  	effort efficiency.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Timesheet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72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7620000" cy="4800599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- Manage the defects of project. Team members can log defect for any members in team, the person who was assigned will use </a:t>
            </a:r>
            <a:r>
              <a:rPr lang="en-US" dirty="0" err="1" smtClean="0"/>
              <a:t>dms</a:t>
            </a:r>
            <a:r>
              <a:rPr lang="en-US" dirty="0" smtClean="0"/>
              <a:t> to find, correct and change status of defects.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- When corrected a defect, fixed date will be updated, and defect owner can keep tracking.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DMS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4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Database </a:t>
            </a:r>
          </a:p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Design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1028" name="Picture 4" descr="C:\Users\DuyNgo\Desktop\Capstone\SVNTrunk\Document\Design\SRS + User Requirement\Merged_ER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0"/>
            <a:ext cx="4909046" cy="689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50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IMPLEMENT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0" y="2039938"/>
            <a:ext cx="4419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TECHNOLOGIES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524000" y="2965689"/>
            <a:ext cx="48006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TOOLS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0" y="3886200"/>
            <a:ext cx="4876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REVIEW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524000" y="4953000"/>
            <a:ext cx="5638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TESTING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1143000" y="2362200"/>
            <a:ext cx="5867400" cy="533400"/>
            <a:chOff x="1104" y="1488"/>
            <a:chExt cx="3696" cy="336"/>
          </a:xfrm>
        </p:grpSpPr>
        <p:grpSp>
          <p:nvGrpSpPr>
            <p:cNvPr id="11" name="Group 10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27" name="Rectangle 1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Rectangle 1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1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1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13" name="Rectangle 1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Rectangle 1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Rectangle 1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Rectangle 1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Rectangle 1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Rectangle 2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Rectangle 2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Rectangle 2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Rectangle 2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Rectangle 2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Rectangle 2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Rectangle 2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Rectangle 2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Rectangle 2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0" name="Group 29"/>
          <p:cNvGrpSpPr>
            <a:grpSpLocks/>
          </p:cNvGrpSpPr>
          <p:nvPr/>
        </p:nvGrpSpPr>
        <p:grpSpPr bwMode="auto">
          <a:xfrm>
            <a:off x="1143000" y="3276600"/>
            <a:ext cx="5867400" cy="533400"/>
            <a:chOff x="960" y="1536"/>
            <a:chExt cx="3696" cy="336"/>
          </a:xfrm>
        </p:grpSpPr>
        <p:grpSp>
          <p:nvGrpSpPr>
            <p:cNvPr id="31" name="Group 30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47" name="Rectangle 3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Rectangle 3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Rectangle 3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" name="Group 3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33" name="Rectangle 3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Rectangle 3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Rectangle 3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Rectangle 3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Rectangle 3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Rectangle 4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Rectangle 4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Rectangle 4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Rectangle 4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Rectangle 4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Rectangle 4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Rectangle 4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Rectangle 4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Rectangle 4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50" name="Group 49"/>
          <p:cNvGrpSpPr>
            <a:grpSpLocks/>
          </p:cNvGrpSpPr>
          <p:nvPr/>
        </p:nvGrpSpPr>
        <p:grpSpPr bwMode="auto">
          <a:xfrm>
            <a:off x="1143000" y="5257800"/>
            <a:ext cx="5867400" cy="533400"/>
            <a:chOff x="960" y="1536"/>
            <a:chExt cx="3696" cy="336"/>
          </a:xfrm>
        </p:grpSpPr>
        <p:grpSp>
          <p:nvGrpSpPr>
            <p:cNvPr id="51" name="Group 50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67" name="Rectangle 5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Rectangle 5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Rectangle 5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2" name="Group 5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53" name="Rectangle 5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Rectangle 5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Rectangle 5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Rectangle 5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Rectangle 5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Rectangle 6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Rectangle 6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Rectangle 6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Rectangle 6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Rectangle 6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Rectangle 6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Rectangle 6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Rectangle 6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Rectangle 6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70" name="Group 69"/>
          <p:cNvGrpSpPr>
            <a:grpSpLocks/>
          </p:cNvGrpSpPr>
          <p:nvPr/>
        </p:nvGrpSpPr>
        <p:grpSpPr bwMode="auto">
          <a:xfrm>
            <a:off x="1143000" y="4267200"/>
            <a:ext cx="5867400" cy="533400"/>
            <a:chOff x="1104" y="1488"/>
            <a:chExt cx="3696" cy="336"/>
          </a:xfrm>
        </p:grpSpPr>
        <p:grpSp>
          <p:nvGrpSpPr>
            <p:cNvPr id="71" name="Group 70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87" name="Rectangle 7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Rectangle 7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Rectangle 7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2" name="Group 7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73" name="Rectangle 7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Rectangle 7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Rectangle 7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Rectangle 7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Rectangle 7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Rectangle 8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Rectangle 8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Rectangle 8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Rectangle 8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Rectangle 8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Rectangle 8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Rectangle 8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Rectangle 8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Rectangle 8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9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:\CapstoneProject\trunk\Document\Report\Presentation\picture\2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3925116"/>
            <a:ext cx="2895600" cy="2780484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Technologies and Tools</a:t>
            </a:r>
          </a:p>
        </p:txBody>
      </p:sp>
      <p:pic>
        <p:nvPicPr>
          <p:cNvPr id="92" name="Picture 7" descr="C:\Users\iLucas\Desktop\psn images\jquer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343400"/>
            <a:ext cx="1403350" cy="132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DuyNgo\Desktop\android-technology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447800"/>
            <a:ext cx="2895600" cy="157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1027" name="Picture 3" descr="C:\Users\DuyNgo\Desktop\portal-small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3000"/>
            <a:ext cx="35923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98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DuyNgo\Desktop\ScreenHunter_04 Aug. 18 10.1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43000"/>
            <a:ext cx="2774582" cy="235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Technologies and Tools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3075" name="Picture 3" descr="C:\Users\DuyNgo\Desktop\google-code-labs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4038600"/>
            <a:ext cx="1952625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DuyNgo\Desktop\ScreenHunter_04 Aug. 18 10.2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505200"/>
            <a:ext cx="6612437" cy="300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DuyNgo\Desktop\ScreenHunter_04 Aug. 18 10.29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990600"/>
            <a:ext cx="476250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:\CapstoneProject\trunk\Document\Report\Presentation\picture\200px-Tomcat-logo.svg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62400" y="2133600"/>
            <a:ext cx="1905000" cy="1266825"/>
          </a:xfrm>
          <a:prstGeom prst="rect">
            <a:avLst/>
          </a:prstGeom>
          <a:noFill/>
        </p:spPr>
      </p:pic>
      <p:pic>
        <p:nvPicPr>
          <p:cNvPr id="2051" name="Picture 3" descr="I:\CapstoneProject\trunk\Document\Report\Presentation\picture\uportallogo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48400" y="2590800"/>
            <a:ext cx="1905000" cy="6286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4325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Technologies and Tools</a:t>
            </a:r>
          </a:p>
        </p:txBody>
      </p:sp>
      <p:pic>
        <p:nvPicPr>
          <p:cNvPr id="9" name="Picture 2" descr="C:\Users\DuyNgo\Desktop\oracle-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324" y="1092200"/>
            <a:ext cx="3670852" cy="75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DuyNgo\Desktop\Eclipse 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553" y="1066800"/>
            <a:ext cx="3354647" cy="221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DuyNgo\Desktop\android-sdk-bann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0" y="2286000"/>
            <a:ext cx="3238500" cy="149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DuyNgo\Desktop\ms-office-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389925"/>
            <a:ext cx="1981200" cy="169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1026" name="Picture 2" descr="I:\CapstoneProject\trunk\Document\Report\Presentation\picture\tortoisesvn free download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38200" y="3657600"/>
            <a:ext cx="3505200" cy="2628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6131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Review</a:t>
            </a:r>
          </a:p>
        </p:txBody>
      </p:sp>
      <p:pic>
        <p:nvPicPr>
          <p:cNvPr id="6" name="Picture 5" descr="C:\Users\DuyNgo\Desktop\ScreenHunter_02 Aug. 11 09.17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66800"/>
            <a:ext cx="477139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C:\Users\DuyNgo\Desktop\timesheetdelete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276600"/>
            <a:ext cx="5580380" cy="2874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:\Users\DuyNgo\Desktop\ScreenHunter_02 Aug. 11 08.38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920" y="4953000"/>
            <a:ext cx="5580380" cy="174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DuyNgo\Desktop\ScreenHunter_02 Aug. 11 09.32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609600"/>
            <a:ext cx="4330700" cy="34166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3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Code - Review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4098" name="Picture 2" descr="C:\Users\DuyNgo\Desktop\ScreenHunter_08 Aug. 20 00.3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66800"/>
            <a:ext cx="7899439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17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Testing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557472"/>
              </p:ext>
            </p:extLst>
          </p:nvPr>
        </p:nvGraphicFramePr>
        <p:xfrm>
          <a:off x="675322" y="1143000"/>
          <a:ext cx="7183756" cy="49492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15052"/>
                <a:gridCol w="497867"/>
                <a:gridCol w="497868"/>
                <a:gridCol w="497868"/>
                <a:gridCol w="497868"/>
                <a:gridCol w="977233"/>
              </a:tblGrid>
              <a:tr h="12688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Module code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Pass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Fail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Untested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N/A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Number of  test cases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Total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76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Project Eye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28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Planner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10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Requirement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8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Timesheet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12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DMS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2</a:t>
                      </a: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6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Dashboard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r>
                        <a:rPr lang="en-US" sz="1000" dirty="0" smtClean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1</a:t>
                      </a: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Admin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r>
                        <a:rPr lang="en-US" sz="1000" dirty="0" smtClean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Report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1</a:t>
                      </a: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r>
                        <a:rPr lang="en-US" sz="1000" dirty="0" smtClean="0">
                          <a:effectLst/>
                        </a:rPr>
                        <a:t>4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5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Android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r>
                        <a:rPr lang="en-US" sz="1000" dirty="0" smtClean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24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8900" y="331857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Problems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900" y="1039743"/>
            <a:ext cx="8813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hlinkClick r:id="rId2"/>
              </a:rPr>
              <a:t>CIO.com </a:t>
            </a:r>
            <a:r>
              <a:rPr lang="en-US" sz="2000" u="sng" dirty="0">
                <a:hlinkClick r:id="rId2"/>
              </a:rPr>
              <a:t>cites a Dynamic Markets survey</a:t>
            </a:r>
            <a:r>
              <a:rPr lang="en-US" sz="2000" dirty="0"/>
              <a:t> of 800 IT managers, reporting that 62 percent of IT projects fail to meet their schedules. Other data: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2000" dirty="0"/>
              <a:t>49 percent suffered budget overruns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2000" dirty="0"/>
              <a:t>47 percent had higher-than-expected maintenance costs, and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2000" dirty="0"/>
              <a:t>41 percent failed to deliver the expected business value and ROI</a:t>
            </a:r>
          </a:p>
          <a:p>
            <a:endParaRPr lang="en-US" sz="2000" dirty="0" smtClean="0"/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 smtClean="0"/>
              <a:t>29% </a:t>
            </a:r>
            <a:r>
              <a:rPr lang="en-US" sz="2000" dirty="0"/>
              <a:t>Succeeded - delivered on time, on budget, with required features and functions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 smtClean="0"/>
              <a:t>53% </a:t>
            </a:r>
            <a:r>
              <a:rPr lang="en-US" sz="2000" dirty="0"/>
              <a:t>Challenged - late, over budget, and/or with less than the required features and functions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 smtClean="0"/>
              <a:t>18% </a:t>
            </a:r>
            <a:r>
              <a:rPr lang="en-US" sz="2000" dirty="0"/>
              <a:t>Failed - cancelled prior to completion or delivered and never </a:t>
            </a:r>
            <a:r>
              <a:rPr lang="en-US" sz="2000" dirty="0" smtClean="0"/>
              <a:t>used</a:t>
            </a:r>
          </a:p>
          <a:p>
            <a:endParaRPr lang="en-US" sz="2000" dirty="0"/>
          </a:p>
          <a:p>
            <a:r>
              <a:rPr lang="en-US" sz="2000" dirty="0" smtClean="0"/>
              <a:t>As </a:t>
            </a:r>
            <a:r>
              <a:rPr lang="en-US" sz="2000" dirty="0"/>
              <a:t>many as 80% of technology projects actually cost more than they return. It is not done intentionally but the costs are always underestimated and the benefits are always </a:t>
            </a:r>
            <a:r>
              <a:rPr lang="en-US" sz="2000" dirty="0" smtClean="0"/>
              <a:t>overestimated.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OOPMS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75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Testing – Response Time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1028" name="Picture 4" descr="C:\Users\DuyNgo\Desktop\screenshot\ScreenHunter_05 Aug. 19 23.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1262754"/>
            <a:ext cx="6205537" cy="23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DuyNgo\Desktop\screenshot\ScreenHunter_04 Aug. 19 23.3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078" y="1524000"/>
            <a:ext cx="6228244" cy="202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DuyNgo\Desktop\screenshot\ScreenHunter_07 Aug. 19 23.3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278" y="1660247"/>
            <a:ext cx="6266091" cy="188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uyNgo\Desktop\screenshot\ScreenHunter_06 Aug. 19 23.3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679" y="1308276"/>
            <a:ext cx="5867400" cy="230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DuyNgo\Desktop\ScreenHunter_07 Aug. 19 23.5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90963"/>
            <a:ext cx="178117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DuyNgo\Desktop\ScreenHunter_08 Aug. 20 00.0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268" y="3895010"/>
            <a:ext cx="6152116" cy="296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DuyNgo\Desktop\ScreenHunter_07 Aug. 20 00.0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740149"/>
            <a:ext cx="624840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DuyNgo\Desktop\ScreenHunter_07 Aug. 19 23.58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978" y="4187824"/>
            <a:ext cx="300990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4800" y="5007173"/>
            <a:ext cx="1954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time: 2s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72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Existing Issues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800" y="1755201"/>
            <a:ext cx="7924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Customize </a:t>
            </a:r>
            <a:r>
              <a:rPr lang="en-US" sz="2800" dirty="0" err="1" smtClean="0"/>
              <a:t>uPortal</a:t>
            </a:r>
            <a:endParaRPr lang="en-US" sz="2800" dirty="0" smtClean="0"/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Interactive Report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Remaining Google Defects – Mostly UI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Date validation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Data Mining from Timesheet, DMS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Relationship between Requirements and Products, Deliverables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Android complete version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5462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7620000" cy="4983325"/>
          </a:xfrm>
        </p:spPr>
        <p:txBody>
          <a:bodyPr/>
          <a:lstStyle/>
          <a:p>
            <a:r>
              <a:rPr lang="en-US" b="1" dirty="0" smtClean="0"/>
              <a:t>Features</a:t>
            </a:r>
            <a:br>
              <a:rPr lang="en-US" b="1" dirty="0" smtClean="0"/>
            </a:br>
            <a:endParaRPr lang="en-US" b="1" dirty="0" smtClean="0"/>
          </a:p>
          <a:p>
            <a:r>
              <a:rPr lang="en-US" b="1" dirty="0" smtClean="0"/>
              <a:t>Compatibility</a:t>
            </a:r>
            <a:br>
              <a:rPr lang="en-US" b="1" dirty="0" smtClean="0"/>
            </a:br>
            <a:endParaRPr lang="en-US" b="1" dirty="0" smtClean="0"/>
          </a:p>
          <a:p>
            <a:r>
              <a:rPr lang="en-US" b="1" dirty="0"/>
              <a:t>Ease of </a:t>
            </a:r>
            <a:r>
              <a:rPr lang="en-US" b="1" dirty="0" smtClean="0"/>
              <a:t>Use</a:t>
            </a:r>
            <a:br>
              <a:rPr lang="en-US" b="1" dirty="0" smtClean="0"/>
            </a:br>
            <a:endParaRPr lang="en-US" b="1" dirty="0"/>
          </a:p>
          <a:p>
            <a:r>
              <a:rPr lang="en-US" b="1" dirty="0"/>
              <a:t>Help &amp; </a:t>
            </a:r>
            <a:r>
              <a:rPr lang="en-US" b="1" dirty="0" smtClean="0"/>
              <a:t>Support</a:t>
            </a:r>
            <a:br>
              <a:rPr lang="en-US" b="1" dirty="0" smtClean="0"/>
            </a:br>
            <a:endParaRPr lang="en-US" b="1" dirty="0"/>
          </a:p>
          <a:p>
            <a:r>
              <a:rPr lang="en-US" b="1" dirty="0"/>
              <a:t>Pricing and Conditions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Summary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8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14600" y="32766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DEMO AND QA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08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28800" y="31242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Thank You For Listening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72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Problems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00" y="697000"/>
            <a:ext cx="88138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REGION </a:t>
            </a:r>
            <a:r>
              <a:rPr lang="en-US" dirty="0" smtClean="0"/>
              <a:t>	GDP </a:t>
            </a:r>
            <a:r>
              <a:rPr lang="en-US" dirty="0"/>
              <a:t>(B USD)                             Cost of IT Failure (B USD}</a:t>
            </a:r>
          </a:p>
          <a:p>
            <a:r>
              <a:rPr lang="en-US" dirty="0"/>
              <a:t>World:               </a:t>
            </a:r>
            <a:r>
              <a:rPr lang="en-US" dirty="0" smtClean="0"/>
              <a:t>	69,800 </a:t>
            </a:r>
            <a:r>
              <a:rPr lang="en-US" dirty="0"/>
              <a:t>                              </a:t>
            </a:r>
            <a:r>
              <a:rPr lang="en-US" dirty="0" smtClean="0"/>
              <a:t>	</a:t>
            </a:r>
            <a:r>
              <a:rPr lang="en-US" dirty="0"/>
              <a:t> </a:t>
            </a:r>
            <a:r>
              <a:rPr lang="en-US" dirty="0" smtClean="0"/>
              <a:t>	6,180</a:t>
            </a:r>
            <a:endParaRPr lang="en-US" dirty="0"/>
          </a:p>
          <a:p>
            <a:r>
              <a:rPr lang="en-US" dirty="0"/>
              <a:t>USA:                   </a:t>
            </a:r>
            <a:r>
              <a:rPr lang="en-US" dirty="0" smtClean="0"/>
              <a:t>	13,840 </a:t>
            </a:r>
            <a:r>
              <a:rPr lang="en-US" dirty="0"/>
              <a:t>                                </a:t>
            </a:r>
            <a:r>
              <a:rPr lang="en-US" dirty="0" smtClean="0"/>
              <a:t>		1,225</a:t>
            </a:r>
            <a:endParaRPr lang="en-US" dirty="0"/>
          </a:p>
          <a:p>
            <a:r>
              <a:rPr lang="en-US" dirty="0"/>
              <a:t>New Zealand:   </a:t>
            </a:r>
            <a:r>
              <a:rPr lang="en-US" dirty="0" smtClean="0"/>
              <a:t>	44 </a:t>
            </a:r>
            <a:r>
              <a:rPr lang="en-US" dirty="0"/>
              <a:t>                                         </a:t>
            </a:r>
            <a:r>
              <a:rPr lang="en-US" dirty="0" smtClean="0"/>
              <a:t>		3.90</a:t>
            </a:r>
            <a:endParaRPr lang="en-US" dirty="0"/>
          </a:p>
          <a:p>
            <a:r>
              <a:rPr lang="en-US" dirty="0"/>
              <a:t>UK:                       </a:t>
            </a:r>
            <a:r>
              <a:rPr lang="en-US" dirty="0" smtClean="0"/>
              <a:t>	2,260 </a:t>
            </a:r>
            <a:r>
              <a:rPr lang="en-US" dirty="0"/>
              <a:t>                                   </a:t>
            </a:r>
            <a:r>
              <a:rPr lang="en-US" dirty="0" smtClean="0"/>
              <a:t>		200</a:t>
            </a:r>
            <a:endParaRPr lang="en-US" dirty="0"/>
          </a:p>
          <a:p>
            <a:r>
              <a:rPr lang="en-US" dirty="0"/>
              <a:t>Texas:                 </a:t>
            </a:r>
            <a:r>
              <a:rPr lang="en-US" dirty="0" smtClean="0"/>
              <a:t>	1,250 </a:t>
            </a:r>
            <a:r>
              <a:rPr lang="en-US" dirty="0"/>
              <a:t>                                    </a:t>
            </a:r>
            <a:r>
              <a:rPr lang="en-US" dirty="0" smtClean="0"/>
              <a:t>		110</a:t>
            </a:r>
            <a:endParaRPr lang="en-US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Why?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Inability to meet project requirements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Missed deadlines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Poor </a:t>
            </a:r>
            <a:r>
              <a:rPr lang="en-US" sz="2000" dirty="0" smtClean="0"/>
              <a:t>planning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Content </a:t>
            </a:r>
            <a:r>
              <a:rPr lang="en-US" sz="2000" dirty="0" smtClean="0"/>
              <a:t>Deficiencies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Exceeded budget	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	</a:t>
            </a: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	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		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How should we improve ?</a:t>
            </a:r>
          </a:p>
          <a:p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	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		</a:t>
            </a:r>
            <a:r>
              <a:rPr lang="en-US" sz="2000" dirty="0" smtClean="0"/>
              <a:t>Defining </a:t>
            </a:r>
            <a:r>
              <a:rPr lang="en-US" sz="2000" dirty="0"/>
              <a:t>scope clearly, reduce change </a:t>
            </a:r>
            <a:r>
              <a:rPr lang="en-US" sz="2000" dirty="0" smtClean="0"/>
              <a:t>requests.				Meeting tasks deadline, deliverables by planning. 				Maintaining </a:t>
            </a:r>
            <a:r>
              <a:rPr lang="en-US" sz="2000" dirty="0"/>
              <a:t>the required quality </a:t>
            </a:r>
            <a:r>
              <a:rPr lang="en-US" sz="2000" dirty="0" smtClean="0"/>
              <a:t>levels.					Meeting </a:t>
            </a:r>
            <a:r>
              <a:rPr lang="en-US" sz="2000" dirty="0"/>
              <a:t>the </a:t>
            </a:r>
            <a:r>
              <a:rPr lang="en-US" sz="2000" dirty="0" smtClean="0"/>
              <a:t>budget.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		Team Management.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	</a:t>
            </a:r>
            <a:endParaRPr lang="en-US" sz="20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	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		</a:t>
            </a:r>
            <a:r>
              <a:rPr lang="en-US" sz="2000" dirty="0" smtClean="0"/>
              <a:t>Plan </a:t>
            </a:r>
            <a:r>
              <a:rPr lang="en-US" sz="2000" dirty="0"/>
              <a:t>for </a:t>
            </a:r>
            <a:r>
              <a:rPr lang="en-US" sz="2000" dirty="0" smtClean="0"/>
              <a:t>uncertainty, </a:t>
            </a:r>
            <a:r>
              <a:rPr lang="en-US" sz="2000" dirty="0"/>
              <a:t>prepare for the </a:t>
            </a:r>
            <a:r>
              <a:rPr lang="en-US" sz="2000" dirty="0" smtClean="0"/>
              <a:t>unexpected.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14300" y="6427600"/>
            <a:ext cx="3352800" cy="365125"/>
          </a:xfrm>
        </p:spPr>
        <p:txBody>
          <a:bodyPr/>
          <a:lstStyle/>
          <a:p>
            <a:r>
              <a:rPr lang="en-US" dirty="0" smtClean="0"/>
              <a:t>OOPMS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47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400" y="685800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Problems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661117"/>
            <a:ext cx="4724400" cy="43110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4800" y="1752600"/>
            <a:ext cx="400776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accent6">
                    <a:lumMod val="50000"/>
                  </a:schemeClr>
                </a:solidFill>
              </a:rPr>
              <a:t>WHAT </a:t>
            </a:r>
          </a:p>
          <a:p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w</a:t>
            </a:r>
            <a:r>
              <a:rPr lang="en-US" sz="6000" b="1" dirty="0" smtClean="0">
                <a:solidFill>
                  <a:schemeClr val="accent6">
                    <a:lumMod val="50000"/>
                  </a:schemeClr>
                </a:solidFill>
              </a:rPr>
              <a:t>e are </a:t>
            </a:r>
          </a:p>
          <a:p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a</a:t>
            </a:r>
            <a:r>
              <a:rPr lang="en-US" sz="6000" b="1" dirty="0" smtClean="0">
                <a:solidFill>
                  <a:schemeClr val="accent6">
                    <a:lumMod val="50000"/>
                  </a:schemeClr>
                </a:solidFill>
              </a:rPr>
              <a:t>bout to DO</a:t>
            </a:r>
            <a:r>
              <a:rPr lang="en-US" sz="9600" b="1" dirty="0" smtClean="0">
                <a:solidFill>
                  <a:schemeClr val="accent6">
                    <a:lumMod val="50000"/>
                  </a:schemeClr>
                </a:solidFill>
              </a:rPr>
              <a:t>????</a:t>
            </a:r>
            <a:endParaRPr lang="en-US" sz="96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7800" y="2232841"/>
            <a:ext cx="28107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Software application</a:t>
            </a:r>
          </a:p>
          <a:p>
            <a:pPr marL="285750" indent="-285750">
              <a:buFontTx/>
              <a:buChar char="-"/>
            </a:pP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Help software team</a:t>
            </a:r>
          </a:p>
          <a:p>
            <a:pPr marL="285750" indent="-285750">
              <a:buFontTx/>
              <a:buChar char="-"/>
            </a:pP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Assist PM</a:t>
            </a:r>
          </a:p>
          <a:p>
            <a:pPr marL="285750" indent="-285750">
              <a:buFontTx/>
              <a:buChar char="-"/>
            </a:pP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Help </a:t>
            </a:r>
            <a:r>
              <a:rPr lang="en-US" sz="1600" b="1" dirty="0" err="1" smtClean="0">
                <a:solidFill>
                  <a:schemeClr val="bg2">
                    <a:lumMod val="25000"/>
                  </a:schemeClr>
                </a:solidFill>
              </a:rPr>
              <a:t>Dev</a:t>
            </a: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, QA, Tester</a:t>
            </a:r>
          </a:p>
          <a:p>
            <a:pPr marL="285750" indent="-285750">
              <a:buFontTx/>
              <a:buChar char="-"/>
            </a:pP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Increate performance</a:t>
            </a:r>
          </a:p>
          <a:p>
            <a:pPr marL="285750" indent="-285750">
              <a:buFontTx/>
              <a:buChar char="-"/>
            </a:pP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Simplify the job</a:t>
            </a:r>
          </a:p>
          <a:p>
            <a:pPr marL="285750" indent="-285750">
              <a:buFontTx/>
              <a:buChar char="-"/>
            </a:pP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….</a:t>
            </a:r>
          </a:p>
          <a:p>
            <a:pPr marL="285750" indent="-285750">
              <a:buFontTx/>
              <a:buChar char="-"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0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685800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Problems</a:t>
            </a:r>
          </a:p>
        </p:txBody>
      </p:sp>
      <p:pic>
        <p:nvPicPr>
          <p:cNvPr id="2" name="Picture 1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/>
        </p:blipFill>
        <p:spPr>
          <a:xfrm>
            <a:off x="2225041" y="1393686"/>
            <a:ext cx="6858000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" y="2133600"/>
            <a:ext cx="19776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2">
                    <a:lumMod val="50000"/>
                  </a:schemeClr>
                </a:solidFill>
              </a:rPr>
              <a:t>Legacy </a:t>
            </a:r>
          </a:p>
          <a:p>
            <a:r>
              <a:rPr lang="en-US" sz="3600" b="1" dirty="0" smtClean="0">
                <a:solidFill>
                  <a:schemeClr val="accent2">
                    <a:lumMod val="50000"/>
                  </a:schemeClr>
                </a:solidFill>
              </a:rPr>
              <a:t>System..</a:t>
            </a:r>
            <a:endParaRPr lang="en-US" sz="36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86200" y="230933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048000" y="1962231"/>
            <a:ext cx="6248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egoe Script" pitchFamily="34" charset="0"/>
              </a:rPr>
              <a:t>Legacy system: ….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Complicated Process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Not open source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Not </a:t>
            </a:r>
            <a:r>
              <a:rPr lang="en-US" dirty="0" err="1" smtClean="0"/>
              <a:t>modulization</a:t>
            </a:r>
            <a:endParaRPr lang="en-US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High premium cost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OOPMS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9820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Our Proposal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4200"/>
            <a:ext cx="2438400" cy="2438400"/>
          </a:xfrm>
          <a:prstGeom prst="rect">
            <a:avLst/>
          </a:prstGeom>
        </p:spPr>
      </p:pic>
      <p:sp>
        <p:nvSpPr>
          <p:cNvPr id="9" name="AutoShape 4"/>
          <p:cNvSpPr>
            <a:spLocks noChangeArrowheads="1"/>
          </p:cNvSpPr>
          <p:nvPr/>
        </p:nvSpPr>
        <p:spPr bwMode="gray">
          <a:xfrm>
            <a:off x="515202" y="878220"/>
            <a:ext cx="5181600" cy="2097088"/>
          </a:xfrm>
          <a:prstGeom prst="roundRect">
            <a:avLst>
              <a:gd name="adj" fmla="val 9616"/>
            </a:avLst>
          </a:prstGeom>
          <a:gradFill rotWithShape="1">
            <a:gsLst>
              <a:gs pos="0">
                <a:srgbClr val="DDDDDD">
                  <a:gamma/>
                  <a:tint val="28627"/>
                  <a:invGamma/>
                </a:srgbClr>
              </a:gs>
              <a:gs pos="100000">
                <a:srgbClr val="DDDDDD"/>
              </a:gs>
            </a:gsLst>
            <a:lin ang="5400000" scaled="1"/>
          </a:gradFill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t" anchorCtr="0"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Easier to control: Schedule, Cost, Quality.</a:t>
            </a:r>
          </a:p>
          <a:p>
            <a:r>
              <a:rPr lang="en-US" dirty="0" smtClean="0"/>
              <a:t>By keep tracking: requirement,</a:t>
            </a:r>
            <a:r>
              <a:rPr lang="en-US" dirty="0"/>
              <a:t> </a:t>
            </a:r>
            <a:r>
              <a:rPr lang="en-US" dirty="0" smtClean="0"/>
              <a:t>planner,</a:t>
            </a:r>
          </a:p>
          <a:p>
            <a:r>
              <a:rPr lang="en-US" dirty="0" smtClean="0"/>
              <a:t>Project status, timesheet, Defects…</a:t>
            </a:r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gray">
          <a:xfrm>
            <a:off x="2286000" y="3062880"/>
            <a:ext cx="5181600" cy="1825388"/>
          </a:xfrm>
          <a:prstGeom prst="roundRect">
            <a:avLst>
              <a:gd name="adj" fmla="val 9616"/>
            </a:avLst>
          </a:prstGeom>
          <a:gradFill rotWithShape="1">
            <a:gsLst>
              <a:gs pos="0">
                <a:srgbClr val="DDDDDD">
                  <a:gamma/>
                  <a:tint val="28627"/>
                  <a:invGamma/>
                </a:srgbClr>
              </a:gs>
              <a:gs pos="100000">
                <a:srgbClr val="DDDDDD"/>
              </a:gs>
            </a:gsLst>
            <a:lin ang="5400000" scaled="1"/>
          </a:gradFill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r>
              <a:rPr lang="en-US" dirty="0" smtClean="0"/>
              <a:t>More efficient way to keep updated </a:t>
            </a:r>
          </a:p>
          <a:p>
            <a:r>
              <a:rPr lang="en-US" dirty="0" smtClean="0"/>
              <a:t>project’s information and status.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92623" y="988368"/>
            <a:ext cx="2413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Project Manager</a:t>
            </a:r>
            <a:endParaRPr lang="en-US" sz="2000" b="1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75906" y="3124200"/>
            <a:ext cx="2151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Team Member</a:t>
            </a:r>
            <a:endParaRPr lang="en-US" sz="2000" b="1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C:\Users\DuyNgo\Desktop\1408846278_min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103" y="110365"/>
            <a:ext cx="2672758" cy="267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uyNgo\Desktop\geek-icon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362" y="2969336"/>
            <a:ext cx="2012476" cy="201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15202" y="5257800"/>
            <a:ext cx="91195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ym typeface="Wingdings" pitchFamily="2" charset="2"/>
              </a:rPr>
              <a:t></a:t>
            </a:r>
            <a:r>
              <a:rPr lang="en-US" sz="2000" dirty="0" smtClean="0"/>
              <a:t>Plan-Do-Check-Act </a:t>
            </a:r>
            <a:r>
              <a:rPr lang="en-US" sz="2000" dirty="0"/>
              <a:t>(PDCA) cycle. You have your plans and contingencies, </a:t>
            </a:r>
            <a:endParaRPr lang="en-US" sz="2000" dirty="0" smtClean="0"/>
          </a:p>
          <a:p>
            <a:r>
              <a:rPr lang="en-US" sz="2000" dirty="0" smtClean="0"/>
              <a:t>you </a:t>
            </a:r>
            <a:r>
              <a:rPr lang="en-US" sz="2000" dirty="0"/>
              <a:t>execute plans, check on their efficiency, take appropriate action, </a:t>
            </a:r>
            <a:endParaRPr lang="en-US" sz="2000" dirty="0" smtClean="0"/>
          </a:p>
          <a:p>
            <a:r>
              <a:rPr lang="en-US" sz="2000" dirty="0" smtClean="0"/>
              <a:t>either </a:t>
            </a:r>
            <a:r>
              <a:rPr lang="en-US" sz="2000" dirty="0"/>
              <a:t>proactively or reactively, and repeat the cycle throughout the project. </a:t>
            </a:r>
          </a:p>
        </p:txBody>
      </p:sp>
    </p:spTree>
    <p:extLst>
      <p:ext uri="{BB962C8B-B14F-4D97-AF65-F5344CB8AC3E}">
        <p14:creationId xmlns:p14="http://schemas.microsoft.com/office/powerpoint/2010/main" val="91472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4" grpId="0"/>
      <p:bldP spid="19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799</TotalTime>
  <Words>1470</Words>
  <Application>Microsoft Office PowerPoint</Application>
  <PresentationFormat>On-screen Show (4:3)</PresentationFormat>
  <Paragraphs>461</Paragraphs>
  <Slides>54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Process Model </vt:lpstr>
      <vt:lpstr>PowerPoint Presentation</vt:lpstr>
      <vt:lpstr>PowerPoint Presentation</vt:lpstr>
      <vt:lpstr>PowerPoint Presentation</vt:lpstr>
      <vt:lpstr>PowerPoint Presentation</vt:lpstr>
      <vt:lpstr>Portal - Portlets</vt:lpstr>
      <vt:lpstr>Portal - Portlets</vt:lpstr>
      <vt:lpstr>PowerPoint Presentation</vt:lpstr>
      <vt:lpstr>Portal - Portlets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Brief Description of Planner </vt:lpstr>
      <vt:lpstr>Salient features </vt:lpstr>
      <vt:lpstr>Report Charts</vt:lpstr>
      <vt:lpstr>Brief Description of Dashboard</vt:lpstr>
      <vt:lpstr>Salient features </vt:lpstr>
      <vt:lpstr>Salient features </vt:lpstr>
      <vt:lpstr>Dashboard Screen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DuyNgo</dc:creator>
  <cp:lastModifiedBy>user</cp:lastModifiedBy>
  <cp:revision>100</cp:revision>
  <dcterms:created xsi:type="dcterms:W3CDTF">2006-08-16T00:00:00Z</dcterms:created>
  <dcterms:modified xsi:type="dcterms:W3CDTF">2012-08-24T04:50:24Z</dcterms:modified>
</cp:coreProperties>
</file>